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39" autoAdjust="0"/>
    <p:restoredTop sz="94660"/>
  </p:normalViewPr>
  <p:slideViewPr>
    <p:cSldViewPr>
      <p:cViewPr varScale="1">
        <p:scale>
          <a:sx n="88" d="100"/>
          <a:sy n="88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A8E-C22F-47F4-9846-811E52D27B6A}" type="datetimeFigureOut">
              <a:rPr lang="en-US" smtClean="0"/>
              <a:pPr/>
              <a:t>4/18/2009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436-006D-4BE9-843A-B199D9D592F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A8E-C22F-47F4-9846-811E52D27B6A}" type="datetimeFigureOut">
              <a:rPr lang="en-US" smtClean="0"/>
              <a:pPr/>
              <a:t>4/18/2009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436-006D-4BE9-843A-B199D9D592F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A8E-C22F-47F4-9846-811E52D27B6A}" type="datetimeFigureOut">
              <a:rPr lang="en-US" smtClean="0"/>
              <a:pPr/>
              <a:t>4/18/2009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436-006D-4BE9-843A-B199D9D592F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A8E-C22F-47F4-9846-811E52D27B6A}" type="datetimeFigureOut">
              <a:rPr lang="en-US" smtClean="0"/>
              <a:pPr/>
              <a:t>4/18/2009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436-006D-4BE9-843A-B199D9D592F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A8E-C22F-47F4-9846-811E52D27B6A}" type="datetimeFigureOut">
              <a:rPr lang="en-US" smtClean="0"/>
              <a:pPr/>
              <a:t>4/18/2009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436-006D-4BE9-843A-B199D9D592F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A8E-C22F-47F4-9846-811E52D27B6A}" type="datetimeFigureOut">
              <a:rPr lang="en-US" smtClean="0"/>
              <a:pPr/>
              <a:t>4/18/2009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436-006D-4BE9-843A-B199D9D592F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A8E-C22F-47F4-9846-811E52D27B6A}" type="datetimeFigureOut">
              <a:rPr lang="en-US" smtClean="0"/>
              <a:pPr/>
              <a:t>4/18/2009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436-006D-4BE9-843A-B199D9D592F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A8E-C22F-47F4-9846-811E52D27B6A}" type="datetimeFigureOut">
              <a:rPr lang="en-US" smtClean="0"/>
              <a:pPr/>
              <a:t>4/18/2009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40436-006D-4BE9-843A-B199D9D592F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A8E-C22F-47F4-9846-811E52D27B6A}" type="datetimeFigureOut">
              <a:rPr lang="en-US" smtClean="0"/>
              <a:pPr/>
              <a:t>4/18/2009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436-006D-4BE9-843A-B199D9D592F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A8E-C22F-47F4-9846-811E52D27B6A}" type="datetimeFigureOut">
              <a:rPr lang="en-US" smtClean="0"/>
              <a:pPr/>
              <a:t>4/18/2009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3940436-006D-4BE9-843A-B199D9D592F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18B8A8E-C22F-47F4-9846-811E52D27B6A}" type="datetimeFigureOut">
              <a:rPr lang="en-US" smtClean="0"/>
              <a:pPr/>
              <a:t>4/18/2009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0436-006D-4BE9-843A-B199D9D592F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18B8A8E-C22F-47F4-9846-811E52D27B6A}" type="datetimeFigureOut">
              <a:rPr lang="en-US" smtClean="0"/>
              <a:pPr/>
              <a:t>4/18/2009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940436-006D-4BE9-843A-B199D9D592F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wyatt@stpauls.nsw.edu.au" TargetMode="External"/><Relationship Id="rId2" Type="http://schemas.openxmlformats.org/officeDocument/2006/relationships/hyperlink" Target="mailto:rutha@kings.edu.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642918"/>
            <a:ext cx="85725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Gill Sans MT" pitchFamily="34" charset="0"/>
              </a:rPr>
              <a:t>AAIBS Conference</a:t>
            </a:r>
          </a:p>
          <a:p>
            <a:pPr algn="ctr"/>
            <a:r>
              <a:rPr lang="en-AU" sz="3600" dirty="0" smtClean="0">
                <a:latin typeface="Gill Sans MT" pitchFamily="34" charset="0"/>
              </a:rPr>
              <a:t>Prince Alfred College</a:t>
            </a:r>
          </a:p>
          <a:p>
            <a:pPr algn="ctr"/>
            <a:r>
              <a:rPr lang="en-AU" sz="3600" dirty="0" smtClean="0">
                <a:latin typeface="Gill Sans MT" pitchFamily="34" charset="0"/>
              </a:rPr>
              <a:t>19</a:t>
            </a:r>
            <a:r>
              <a:rPr lang="en-AU" sz="3600" baseline="30000" dirty="0" smtClean="0">
                <a:latin typeface="Gill Sans MT" pitchFamily="34" charset="0"/>
              </a:rPr>
              <a:t>th</a:t>
            </a:r>
            <a:r>
              <a:rPr lang="en-AU" sz="3600" dirty="0" smtClean="0">
                <a:latin typeface="Gill Sans MT" pitchFamily="34" charset="0"/>
              </a:rPr>
              <a:t> April 2009</a:t>
            </a:r>
          </a:p>
          <a:p>
            <a:endParaRPr lang="en-AU" dirty="0">
              <a:latin typeface="Gill Sans MT" pitchFamily="34" charset="0"/>
            </a:endParaRPr>
          </a:p>
          <a:p>
            <a:endParaRPr lang="en-AU" dirty="0" smtClean="0">
              <a:latin typeface="Gill Sans MT" pitchFamily="34" charset="0"/>
            </a:endParaRPr>
          </a:p>
          <a:p>
            <a:pPr algn="ctr"/>
            <a:r>
              <a:rPr lang="en-US" sz="3600" i="1" dirty="0" smtClean="0">
                <a:latin typeface="Gill Sans MT" pitchFamily="34" charset="0"/>
              </a:rPr>
              <a:t>“Being </a:t>
            </a:r>
            <a:r>
              <a:rPr lang="en-US" sz="3600" i="1" dirty="0">
                <a:latin typeface="Gill Sans MT" pitchFamily="34" charset="0"/>
              </a:rPr>
              <a:t>pedagogical </a:t>
            </a:r>
            <a:r>
              <a:rPr lang="en-US" sz="3600" i="1" dirty="0" smtClean="0">
                <a:latin typeface="Gill Sans MT" pitchFamily="34" charset="0"/>
              </a:rPr>
              <a:t>risk-takers – reconciling </a:t>
            </a:r>
            <a:r>
              <a:rPr lang="en-US" sz="3600" i="1" dirty="0">
                <a:latin typeface="Gill Sans MT" pitchFamily="34" charset="0"/>
              </a:rPr>
              <a:t>the traditional disciplinary nature of LOTE with the </a:t>
            </a:r>
            <a:r>
              <a:rPr lang="en-US" sz="3600" i="1" dirty="0" err="1">
                <a:latin typeface="Gill Sans MT" pitchFamily="34" charset="0"/>
              </a:rPr>
              <a:t>transdisciplinary</a:t>
            </a:r>
            <a:r>
              <a:rPr lang="en-US" sz="3600" i="1" dirty="0">
                <a:latin typeface="Gill Sans MT" pitchFamily="34" charset="0"/>
              </a:rPr>
              <a:t> nature of the </a:t>
            </a:r>
            <a:r>
              <a:rPr lang="en-US" sz="3600" i="1" dirty="0" smtClean="0">
                <a:latin typeface="Gill Sans MT" pitchFamily="34" charset="0"/>
              </a:rPr>
              <a:t>PYP.”</a:t>
            </a:r>
          </a:p>
          <a:p>
            <a:endParaRPr lang="en-US" dirty="0">
              <a:latin typeface="Gill Sans MT" pitchFamily="34" charset="0"/>
            </a:endParaRPr>
          </a:p>
          <a:p>
            <a:endParaRPr lang="en-US" sz="2400" dirty="0" smtClean="0">
              <a:latin typeface="Gill Sans MT" pitchFamily="34" charset="0"/>
            </a:endParaRPr>
          </a:p>
          <a:p>
            <a:pPr algn="ctr"/>
            <a:r>
              <a:rPr lang="en-US" sz="2800" dirty="0" smtClean="0">
                <a:latin typeface="Gill Sans MT" pitchFamily="34" charset="0"/>
              </a:rPr>
              <a:t>Ruth Adams – The King’s School, Sydney </a:t>
            </a:r>
          </a:p>
          <a:p>
            <a:pPr algn="ctr"/>
            <a:r>
              <a:rPr lang="en-US" sz="2800" dirty="0" smtClean="0">
                <a:latin typeface="Gill Sans MT" pitchFamily="34" charset="0"/>
              </a:rPr>
              <a:t>Chris Wyatt – St Paul’s Grammar School, Sydney</a:t>
            </a:r>
            <a:endParaRPr lang="en-AU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Gill Sans MT" pitchFamily="34" charset="0"/>
              </a:rPr>
              <a:t>Activity 2 – Inquiring using patterns and mnemonics</a:t>
            </a:r>
            <a:endParaRPr lang="en-AU" sz="32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82868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>
                <a:latin typeface="Gill Sans MT" pitchFamily="34" charset="0"/>
              </a:rPr>
              <a:t>Relevance for the classroom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000" dirty="0">
                <a:latin typeface="Gill Sans MT" pitchFamily="34" charset="0"/>
              </a:rPr>
              <a:t>How could you imagine using this type of activity? </a:t>
            </a:r>
            <a:endParaRPr lang="en-AU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000" dirty="0">
                <a:latin typeface="Gill Sans MT" pitchFamily="34" charset="0"/>
              </a:rPr>
              <a:t>What is the benefit of using this activity over a more traditional method of teacher directed learning? </a:t>
            </a:r>
            <a:endParaRPr lang="en-AU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000" dirty="0">
                <a:latin typeface="Gill Sans MT" pitchFamily="34" charset="0"/>
              </a:rPr>
              <a:t>Would it work K – 6? </a:t>
            </a:r>
            <a:endParaRPr lang="en-AU" dirty="0">
              <a:latin typeface="Gill Sans MT" pitchFamily="34" charset="0"/>
            </a:endParaRPr>
          </a:p>
          <a:p>
            <a:pPr lvl="0"/>
            <a:endParaRPr lang="en-AU" sz="2000" dirty="0" smtClean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Why </a:t>
            </a:r>
            <a:r>
              <a:rPr lang="en-AU" sz="2000" dirty="0">
                <a:latin typeface="Gill Sans MT" pitchFamily="34" charset="0"/>
              </a:rPr>
              <a:t>is this inquiry?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r>
              <a:rPr lang="en-AU" sz="2000" dirty="0">
                <a:latin typeface="Gill Sans MT" pitchFamily="34" charset="0"/>
              </a:rPr>
              <a:t>Which Learner Profile attributes, attitudes, skills are present?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sz="2000" dirty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Which </a:t>
            </a:r>
            <a:r>
              <a:rPr lang="en-AU" sz="2000" dirty="0">
                <a:latin typeface="Gill Sans MT" pitchFamily="34" charset="0"/>
              </a:rPr>
              <a:t>concepts could drive this type of activity?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sz="2000" dirty="0" smtClean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Which </a:t>
            </a:r>
            <a:r>
              <a:rPr lang="en-AU" sz="2000" dirty="0">
                <a:latin typeface="Gill Sans MT" pitchFamily="34" charset="0"/>
              </a:rPr>
              <a:t>part of the inquiry cycle does it fall into?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r>
              <a:rPr lang="en-AU" sz="2000" dirty="0">
                <a:latin typeface="Gill Sans MT" pitchFamily="34" charset="0"/>
              </a:rPr>
              <a:t>Which topics would this work in that you currently teach</a:t>
            </a:r>
            <a:r>
              <a:rPr lang="en-AU" sz="2000" dirty="0" smtClean="0">
                <a:latin typeface="Gill Sans MT" pitchFamily="34" charset="0"/>
              </a:rPr>
              <a:t>?</a:t>
            </a:r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r>
              <a:rPr lang="en-AU" sz="2000" dirty="0">
                <a:latin typeface="Gill Sans MT" pitchFamily="34" charset="0"/>
              </a:rPr>
              <a:t>Which current Units of Inquiry could it support</a:t>
            </a:r>
            <a:r>
              <a:rPr lang="en-AU" sz="2000" dirty="0" smtClean="0">
                <a:latin typeface="Gill Sans MT" pitchFamily="34" charset="0"/>
              </a:rPr>
              <a:t>?</a:t>
            </a:r>
            <a:endParaRPr lang="en-AU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Gill Sans MT" pitchFamily="34" charset="0"/>
              </a:rPr>
              <a:t>Activity 3 – Inquiring using artefacts</a:t>
            </a:r>
            <a:endParaRPr lang="en-AU" sz="32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400" dirty="0" smtClean="0">
                <a:latin typeface="Gill Sans MT" pitchFamily="34" charset="0"/>
              </a:rPr>
              <a:t>Purpose of the activity:</a:t>
            </a:r>
          </a:p>
          <a:p>
            <a:pPr lvl="0"/>
            <a:endParaRPr lang="en-AU" sz="2400" dirty="0">
              <a:latin typeface="Gill Sans MT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AU" sz="2400" dirty="0" smtClean="0">
                <a:latin typeface="Gill Sans MT" pitchFamily="34" charset="0"/>
              </a:rPr>
              <a:t>Use artefacts, pictures, song, etc to drive conceptual understanding.</a:t>
            </a:r>
          </a:p>
          <a:p>
            <a:pPr lvl="0">
              <a:buFont typeface="Wingdings" pitchFamily="2" charset="2"/>
              <a:buChar char="§"/>
            </a:pPr>
            <a:endParaRPr lang="en-AU" sz="2400" dirty="0" smtClean="0">
              <a:latin typeface="Gill Sans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2400" dirty="0" smtClean="0">
                <a:latin typeface="Gill Sans MT" pitchFamily="34" charset="0"/>
              </a:rPr>
              <a:t>Artefacts are more </a:t>
            </a:r>
            <a:r>
              <a:rPr lang="en-AU" sz="2400" dirty="0">
                <a:latin typeface="Gill Sans MT" pitchFamily="34" charset="0"/>
              </a:rPr>
              <a:t>than just objects that introduce </a:t>
            </a:r>
            <a:r>
              <a:rPr lang="en-AU" sz="2400" dirty="0" smtClean="0">
                <a:latin typeface="Gill Sans MT" pitchFamily="34" charset="0"/>
              </a:rPr>
              <a:t>content. They are inspiration </a:t>
            </a:r>
            <a:r>
              <a:rPr lang="en-AU" sz="2400" dirty="0">
                <a:latin typeface="Gill Sans MT" pitchFamily="34" charset="0"/>
              </a:rPr>
              <a:t>for deeper learning when driven by the PYP Concepts</a:t>
            </a:r>
            <a:r>
              <a:rPr lang="en-AU" sz="2400" dirty="0" smtClean="0">
                <a:latin typeface="Gill Sans MT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AU" sz="2400" dirty="0" smtClean="0">
              <a:latin typeface="Gill Sans MT" pitchFamily="34" charset="0"/>
            </a:endParaRPr>
          </a:p>
          <a:p>
            <a:pPr lvl="0"/>
            <a:endParaRPr lang="en-AU" sz="2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Gill Sans MT" pitchFamily="34" charset="0"/>
              </a:rPr>
              <a:t>Activity 3 – Inquiring using artefacts</a:t>
            </a:r>
            <a:endParaRPr lang="en-AU" sz="32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857232"/>
            <a:ext cx="45005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Gill Sans MT" pitchFamily="34" charset="0"/>
              </a:rPr>
              <a:t>Wall </a:t>
            </a:r>
            <a:r>
              <a:rPr lang="en-AU" sz="2400" dirty="0" smtClean="0">
                <a:latin typeface="Gill Sans MT" pitchFamily="34" charset="0"/>
              </a:rPr>
              <a:t>hanging – more </a:t>
            </a:r>
            <a:r>
              <a:rPr lang="en-AU" sz="2400" dirty="0">
                <a:latin typeface="Gill Sans MT" pitchFamily="34" charset="0"/>
              </a:rPr>
              <a:t>than simply a wall </a:t>
            </a:r>
            <a:r>
              <a:rPr lang="en-AU" sz="2400" dirty="0" smtClean="0">
                <a:latin typeface="Gill Sans MT" pitchFamily="34" charset="0"/>
              </a:rPr>
              <a:t>hanging.</a:t>
            </a:r>
          </a:p>
          <a:p>
            <a:endParaRPr lang="en-AU" sz="2400" dirty="0" smtClean="0">
              <a:latin typeface="Gill Sans MT" pitchFamily="34" charset="0"/>
            </a:endParaRPr>
          </a:p>
          <a:p>
            <a:r>
              <a:rPr lang="en-AU" sz="2400" dirty="0" smtClean="0">
                <a:latin typeface="Gill Sans MT" pitchFamily="34" charset="0"/>
              </a:rPr>
              <a:t>When </a:t>
            </a:r>
            <a:r>
              <a:rPr lang="en-AU" sz="2400" dirty="0">
                <a:latin typeface="Gill Sans MT" pitchFamily="34" charset="0"/>
              </a:rPr>
              <a:t>looked at through the lens of </a:t>
            </a:r>
            <a:r>
              <a:rPr lang="en-AU" sz="2400" dirty="0">
                <a:solidFill>
                  <a:srgbClr val="FFC000"/>
                </a:solidFill>
                <a:latin typeface="Gill Sans MT" pitchFamily="34" charset="0"/>
              </a:rPr>
              <a:t>connection</a:t>
            </a:r>
            <a:r>
              <a:rPr lang="en-AU" sz="2400" dirty="0">
                <a:latin typeface="Gill Sans MT" pitchFamily="34" charset="0"/>
              </a:rPr>
              <a:t> it introduces deeper understandings such </a:t>
            </a:r>
            <a:r>
              <a:rPr lang="en-AU" sz="2400" dirty="0" smtClean="0">
                <a:latin typeface="Gill Sans MT" pitchFamily="34" charset="0"/>
              </a:rPr>
              <a:t>as:</a:t>
            </a:r>
          </a:p>
          <a:p>
            <a:endParaRPr lang="en-AU" sz="2400" dirty="0" smtClean="0">
              <a:latin typeface="Gill Sans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2400" dirty="0" smtClean="0">
                <a:latin typeface="Gill Sans MT" pitchFamily="34" charset="0"/>
              </a:rPr>
              <a:t>The markets where it was purchased</a:t>
            </a:r>
          </a:p>
          <a:p>
            <a:pPr>
              <a:buFont typeface="Wingdings" pitchFamily="2" charset="2"/>
              <a:buChar char="§"/>
            </a:pPr>
            <a:r>
              <a:rPr lang="en-AU" sz="2400" dirty="0" smtClean="0">
                <a:latin typeface="Gill Sans MT" pitchFamily="34" charset="0"/>
              </a:rPr>
              <a:t>The way of life in Vietnam</a:t>
            </a:r>
          </a:p>
          <a:p>
            <a:pPr>
              <a:buFont typeface="Wingdings" pitchFamily="2" charset="2"/>
              <a:buChar char="§"/>
            </a:pPr>
            <a:r>
              <a:rPr lang="en-AU" sz="2400" dirty="0" smtClean="0">
                <a:latin typeface="Gill Sans MT" pitchFamily="34" charset="0"/>
              </a:rPr>
              <a:t>The resources available to people in Vietnam</a:t>
            </a:r>
          </a:p>
          <a:p>
            <a:pPr>
              <a:buFont typeface="Wingdings" pitchFamily="2" charset="2"/>
              <a:buChar char="§"/>
            </a:pPr>
            <a:r>
              <a:rPr lang="en-AU" sz="2400" dirty="0" smtClean="0">
                <a:latin typeface="Gill Sans MT" pitchFamily="34" charset="0"/>
              </a:rPr>
              <a:t>The language used in social exchange within the markets, and using money, etc</a:t>
            </a:r>
          </a:p>
          <a:p>
            <a:pPr>
              <a:buFont typeface="Wingdings" pitchFamily="2" charset="2"/>
              <a:buChar char="§"/>
            </a:pPr>
            <a:r>
              <a:rPr lang="en-AU" sz="2400" dirty="0" smtClean="0">
                <a:latin typeface="Gill Sans MT" pitchFamily="34" charset="0"/>
              </a:rPr>
              <a:t>Symbolic understanding</a:t>
            </a:r>
            <a:endParaRPr lang="en-AU" sz="2400" dirty="0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1000108"/>
            <a:ext cx="3143240" cy="5857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Gill Sans MT" pitchFamily="34" charset="0"/>
              </a:rPr>
              <a:t>Activity 3 – Inquiring using artefacts</a:t>
            </a:r>
            <a:endParaRPr lang="en-AU" sz="32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Gill Sans MT" pitchFamily="34" charset="0"/>
              </a:rPr>
              <a:t>Based on one of the artefacts on the screen choose a </a:t>
            </a:r>
            <a:r>
              <a:rPr lang="en-AU" sz="2400" dirty="0">
                <a:solidFill>
                  <a:srgbClr val="FFC000"/>
                </a:solidFill>
                <a:latin typeface="Gill Sans MT" pitchFamily="34" charset="0"/>
              </a:rPr>
              <a:t>concept</a:t>
            </a:r>
            <a:r>
              <a:rPr lang="en-AU" sz="2400" dirty="0">
                <a:latin typeface="Gill Sans MT" pitchFamily="34" charset="0"/>
              </a:rPr>
              <a:t> that you think could drive deeper learning and understanding. </a:t>
            </a:r>
            <a:endParaRPr lang="en-AU" sz="2400" dirty="0" smtClean="0">
              <a:latin typeface="Gill Sans MT" pitchFamily="34" charset="0"/>
            </a:endParaRPr>
          </a:p>
          <a:p>
            <a:endParaRPr lang="en-AU" sz="2400" dirty="0">
              <a:latin typeface="Gill Sans MT" pitchFamily="34" charset="0"/>
            </a:endParaRPr>
          </a:p>
          <a:p>
            <a:r>
              <a:rPr lang="en-AU" sz="2400" dirty="0" smtClean="0">
                <a:latin typeface="Gill Sans MT" pitchFamily="34" charset="0"/>
              </a:rPr>
              <a:t>What </a:t>
            </a:r>
            <a:r>
              <a:rPr lang="en-AU" sz="2400" dirty="0">
                <a:latin typeface="Gill Sans MT" pitchFamily="34" charset="0"/>
              </a:rPr>
              <a:t>might the unit of inquiry be? </a:t>
            </a:r>
            <a:endParaRPr lang="en-AU" sz="2400" dirty="0" smtClean="0">
              <a:latin typeface="Gill Sans MT" pitchFamily="34" charset="0"/>
            </a:endParaRPr>
          </a:p>
          <a:p>
            <a:endParaRPr lang="en-AU" sz="1200" dirty="0" smtClean="0">
              <a:latin typeface="Gill Sans MT" pitchFamily="34" charset="0"/>
            </a:endParaRPr>
          </a:p>
          <a:p>
            <a:r>
              <a:rPr lang="en-AU" sz="2400" dirty="0" smtClean="0">
                <a:latin typeface="Gill Sans MT" pitchFamily="34" charset="0"/>
              </a:rPr>
              <a:t>Where </a:t>
            </a:r>
            <a:r>
              <a:rPr lang="en-AU" sz="2400" dirty="0">
                <a:latin typeface="Gill Sans MT" pitchFamily="34" charset="0"/>
              </a:rPr>
              <a:t>would the activity fall in the inquiry process</a:t>
            </a:r>
            <a:r>
              <a:rPr lang="en-AU" sz="2400" dirty="0" smtClean="0">
                <a:latin typeface="Gill Sans MT" pitchFamily="34" charset="0"/>
              </a:rPr>
              <a:t>?</a:t>
            </a:r>
            <a:endParaRPr lang="en-AU" sz="2400" dirty="0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02" y="3214686"/>
            <a:ext cx="3060000" cy="3643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071802" y="3214686"/>
            <a:ext cx="3060000" cy="3643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6084032" y="3214686"/>
            <a:ext cx="3060000" cy="3643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Gill Sans MT" pitchFamily="34" charset="0"/>
              </a:rPr>
              <a:t>Activity 3 – Inquiring using artefacts</a:t>
            </a:r>
            <a:endParaRPr lang="en-AU" sz="32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82868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>
                <a:latin typeface="Gill Sans MT" pitchFamily="34" charset="0"/>
              </a:rPr>
              <a:t>Relevance for the classroom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000" dirty="0">
                <a:latin typeface="Gill Sans MT" pitchFamily="34" charset="0"/>
              </a:rPr>
              <a:t>How could you imagine using this type of activity? </a:t>
            </a:r>
            <a:endParaRPr lang="en-AU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000" dirty="0">
                <a:latin typeface="Gill Sans MT" pitchFamily="34" charset="0"/>
              </a:rPr>
              <a:t>What is the benefit of using this activity over a more traditional method of teacher directed learning? </a:t>
            </a:r>
            <a:endParaRPr lang="en-AU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000" dirty="0">
                <a:latin typeface="Gill Sans MT" pitchFamily="34" charset="0"/>
              </a:rPr>
              <a:t>Would it work K – 6? </a:t>
            </a:r>
            <a:endParaRPr lang="en-AU" dirty="0">
              <a:latin typeface="Gill Sans MT" pitchFamily="34" charset="0"/>
            </a:endParaRPr>
          </a:p>
          <a:p>
            <a:pPr lvl="0"/>
            <a:endParaRPr lang="en-AU" sz="2000" dirty="0" smtClean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Why </a:t>
            </a:r>
            <a:r>
              <a:rPr lang="en-AU" sz="2000" dirty="0">
                <a:latin typeface="Gill Sans MT" pitchFamily="34" charset="0"/>
              </a:rPr>
              <a:t>is this inquiry?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r>
              <a:rPr lang="en-AU" sz="2000" dirty="0">
                <a:latin typeface="Gill Sans MT" pitchFamily="34" charset="0"/>
              </a:rPr>
              <a:t>Which Learner Profile attributes, attitudes, skills are present?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sz="2000" dirty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Which </a:t>
            </a:r>
            <a:r>
              <a:rPr lang="en-AU" sz="2000" dirty="0">
                <a:latin typeface="Gill Sans MT" pitchFamily="34" charset="0"/>
              </a:rPr>
              <a:t>concepts could drive this type of activity?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sz="2000" dirty="0" smtClean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Which </a:t>
            </a:r>
            <a:r>
              <a:rPr lang="en-AU" sz="2000" dirty="0">
                <a:latin typeface="Gill Sans MT" pitchFamily="34" charset="0"/>
              </a:rPr>
              <a:t>part of the inquiry cycle does it fall into?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r>
              <a:rPr lang="en-AU" sz="2000" dirty="0">
                <a:latin typeface="Gill Sans MT" pitchFamily="34" charset="0"/>
              </a:rPr>
              <a:t>Which topics would this work in that you currently teach</a:t>
            </a:r>
            <a:r>
              <a:rPr lang="en-AU" sz="2000" dirty="0" smtClean="0">
                <a:latin typeface="Gill Sans MT" pitchFamily="34" charset="0"/>
              </a:rPr>
              <a:t>?</a:t>
            </a:r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r>
              <a:rPr lang="en-AU" sz="2000" dirty="0">
                <a:latin typeface="Gill Sans MT" pitchFamily="34" charset="0"/>
              </a:rPr>
              <a:t>Which current Units of Inquiry could it support</a:t>
            </a:r>
            <a:r>
              <a:rPr lang="en-AU" sz="2000" dirty="0" smtClean="0">
                <a:latin typeface="Gill Sans MT" pitchFamily="34" charset="0"/>
              </a:rPr>
              <a:t>?</a:t>
            </a:r>
            <a:endParaRPr lang="en-AU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5747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900" dirty="0" smtClean="0">
                <a:latin typeface="Gill Sans MT" pitchFamily="34" charset="0"/>
              </a:rPr>
              <a:t>Activity 4 – Inquiring using real life context and questioning</a:t>
            </a:r>
            <a:endParaRPr lang="en-AU" sz="29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933183"/>
            <a:ext cx="82868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 smtClean="0">
                <a:latin typeface="Gill Sans MT" pitchFamily="34" charset="0"/>
              </a:rPr>
              <a:t>Use </a:t>
            </a:r>
            <a:r>
              <a:rPr lang="en-AU" sz="2000" dirty="0">
                <a:latin typeface="Gill Sans MT" pitchFamily="34" charset="0"/>
              </a:rPr>
              <a:t>the ‘target’ language to fill the gap in </a:t>
            </a:r>
            <a:r>
              <a:rPr lang="en-AU" sz="2000" dirty="0" smtClean="0">
                <a:latin typeface="Gill Sans MT" pitchFamily="34" charset="0"/>
              </a:rPr>
              <a:t>information. </a:t>
            </a:r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Two people </a:t>
            </a:r>
            <a:r>
              <a:rPr lang="en-AU" sz="2000" dirty="0">
                <a:latin typeface="Gill Sans MT" pitchFamily="34" charset="0"/>
              </a:rPr>
              <a:t>have parts of a </a:t>
            </a:r>
            <a:r>
              <a:rPr lang="en-AU" sz="2000" dirty="0" smtClean="0">
                <a:latin typeface="Gill Sans MT" pitchFamily="34" charset="0"/>
              </a:rPr>
              <a:t>piece of text and </a:t>
            </a:r>
            <a:r>
              <a:rPr lang="en-AU" sz="2000" dirty="0">
                <a:latin typeface="Gill Sans MT" pitchFamily="34" charset="0"/>
              </a:rPr>
              <a:t>have to ‘fill the gap’ in each other’s </a:t>
            </a:r>
            <a:r>
              <a:rPr lang="en-AU" sz="2000" dirty="0" smtClean="0">
                <a:latin typeface="Gill Sans MT" pitchFamily="34" charset="0"/>
              </a:rPr>
              <a:t>knowledge.</a:t>
            </a:r>
            <a:endParaRPr lang="en-AU" dirty="0" smtClean="0">
              <a:latin typeface="Gill Sans MT" pitchFamily="34" charset="0"/>
            </a:endParaRPr>
          </a:p>
          <a:p>
            <a:pPr lvl="0"/>
            <a:endParaRPr lang="en-AU" dirty="0" smtClean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For example: Menu </a:t>
            </a:r>
          </a:p>
          <a:p>
            <a:pPr lvl="0"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Person </a:t>
            </a:r>
            <a:r>
              <a:rPr lang="en-AU" sz="2000" dirty="0">
                <a:latin typeface="Gill Sans MT" pitchFamily="34" charset="0"/>
              </a:rPr>
              <a:t>A has only the price for dessert and the menu for the </a:t>
            </a:r>
            <a:r>
              <a:rPr lang="en-AU" sz="2000" dirty="0" smtClean="0">
                <a:latin typeface="Gill Sans MT" pitchFamily="34" charset="0"/>
              </a:rPr>
              <a:t>mains</a:t>
            </a:r>
          </a:p>
          <a:p>
            <a:pPr lvl="0"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Person </a:t>
            </a:r>
            <a:r>
              <a:rPr lang="en-AU" sz="2000" dirty="0">
                <a:latin typeface="Gill Sans MT" pitchFamily="34" charset="0"/>
              </a:rPr>
              <a:t>B has only the price for the mains and the menu for </a:t>
            </a:r>
            <a:r>
              <a:rPr lang="en-AU" sz="2000" dirty="0" smtClean="0">
                <a:latin typeface="Gill Sans MT" pitchFamily="34" charset="0"/>
              </a:rPr>
              <a:t>dessert</a:t>
            </a:r>
            <a:endParaRPr lang="en-AU" dirty="0" smtClean="0">
              <a:latin typeface="Gill Sans MT" pitchFamily="34" charset="0"/>
            </a:endParaRPr>
          </a:p>
          <a:p>
            <a:pPr lvl="0"/>
            <a:endParaRPr lang="en-AU" dirty="0" smtClean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Students </a:t>
            </a:r>
            <a:r>
              <a:rPr lang="en-AU" sz="2000" dirty="0">
                <a:latin typeface="Gill Sans MT" pitchFamily="34" charset="0"/>
              </a:rPr>
              <a:t>design the kinds of questions they will need to ask in order to ‘fill the gap</a:t>
            </a:r>
            <a:r>
              <a:rPr lang="en-AU" sz="2000" dirty="0" smtClean="0">
                <a:latin typeface="Gill Sans MT" pitchFamily="34" charset="0"/>
              </a:rPr>
              <a:t>’.</a:t>
            </a:r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Teacher facilitates guided inquiry throughout the activity,</a:t>
            </a:r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Other texts that could be used: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Movie schedule (telling/reading time)</a:t>
            </a:r>
            <a:endParaRPr lang="en-AU" sz="1600" dirty="0" smtClean="0"/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Timetable (directions, telling time)</a:t>
            </a:r>
            <a:endParaRPr lang="en-AU" sz="1600" dirty="0" smtClean="0"/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Colouring in (barrier game)</a:t>
            </a:r>
            <a:endParaRPr lang="en-AU" sz="1600" dirty="0" smtClean="0"/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School timetable (subject names, times, days of the week)</a:t>
            </a:r>
            <a:endParaRPr lang="en-AU" sz="1600" dirty="0" smtClean="0"/>
          </a:p>
          <a:p>
            <a:pPr lvl="1">
              <a:buFont typeface="Wingdings" pitchFamily="2" charset="2"/>
              <a:buChar char="§"/>
            </a:pPr>
            <a:r>
              <a:rPr lang="en-AU" dirty="0" err="1" smtClean="0"/>
              <a:t>Facebook</a:t>
            </a:r>
            <a:r>
              <a:rPr lang="en-AU" dirty="0" smtClean="0"/>
              <a:t> themselves (personal information)</a:t>
            </a:r>
            <a:endParaRPr lang="en-AU" sz="1600" dirty="0" smtClean="0"/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endParaRPr lang="en-AU" sz="20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071546"/>
            <a:ext cx="82868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>
                <a:latin typeface="Gill Sans MT" pitchFamily="34" charset="0"/>
              </a:rPr>
              <a:t>Relevance for the classroom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000" dirty="0">
                <a:latin typeface="Gill Sans MT" pitchFamily="34" charset="0"/>
              </a:rPr>
              <a:t>How could you imagine using this type of activity? </a:t>
            </a:r>
            <a:endParaRPr lang="en-AU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000" dirty="0">
                <a:latin typeface="Gill Sans MT" pitchFamily="34" charset="0"/>
              </a:rPr>
              <a:t>What is the benefit of using this activity over a more traditional method of teacher directed learning? </a:t>
            </a:r>
            <a:endParaRPr lang="en-AU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000" dirty="0">
                <a:latin typeface="Gill Sans MT" pitchFamily="34" charset="0"/>
              </a:rPr>
              <a:t>Would it work K – 6? </a:t>
            </a:r>
            <a:endParaRPr lang="en-AU" dirty="0">
              <a:latin typeface="Gill Sans MT" pitchFamily="34" charset="0"/>
            </a:endParaRPr>
          </a:p>
          <a:p>
            <a:pPr lvl="0"/>
            <a:endParaRPr lang="en-AU" sz="2000" dirty="0" smtClean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Why </a:t>
            </a:r>
            <a:r>
              <a:rPr lang="en-AU" sz="2000" dirty="0">
                <a:latin typeface="Gill Sans MT" pitchFamily="34" charset="0"/>
              </a:rPr>
              <a:t>is this inquiry?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r>
              <a:rPr lang="en-AU" sz="2000" dirty="0">
                <a:latin typeface="Gill Sans MT" pitchFamily="34" charset="0"/>
              </a:rPr>
              <a:t>Which Learner Profile attributes, attitudes, skills are present?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sz="2000" dirty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Which </a:t>
            </a:r>
            <a:r>
              <a:rPr lang="en-AU" sz="2000" dirty="0">
                <a:latin typeface="Gill Sans MT" pitchFamily="34" charset="0"/>
              </a:rPr>
              <a:t>concepts could drive this type of activity?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sz="2000" dirty="0" smtClean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Which </a:t>
            </a:r>
            <a:r>
              <a:rPr lang="en-AU" sz="2000" dirty="0">
                <a:latin typeface="Gill Sans MT" pitchFamily="34" charset="0"/>
              </a:rPr>
              <a:t>part of the inquiry cycle does it fall into? </a:t>
            </a:r>
            <a:endParaRPr lang="en-AU" sz="2000" dirty="0" smtClean="0">
              <a:latin typeface="Gill Sans MT" pitchFamily="34" charset="0"/>
            </a:endParaRPr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r>
              <a:rPr lang="en-AU" sz="2000" dirty="0">
                <a:latin typeface="Gill Sans MT" pitchFamily="34" charset="0"/>
              </a:rPr>
              <a:t>Which topics would this work in that you currently teach</a:t>
            </a:r>
            <a:r>
              <a:rPr lang="en-AU" sz="2000" dirty="0" smtClean="0">
                <a:latin typeface="Gill Sans MT" pitchFamily="34" charset="0"/>
              </a:rPr>
              <a:t>?</a:t>
            </a:r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r>
              <a:rPr lang="en-AU" sz="2000" dirty="0">
                <a:latin typeface="Gill Sans MT" pitchFamily="34" charset="0"/>
              </a:rPr>
              <a:t>Which current Units of Inquiry could it support</a:t>
            </a:r>
            <a:r>
              <a:rPr lang="en-AU" sz="2000" dirty="0" smtClean="0">
                <a:latin typeface="Gill Sans MT" pitchFamily="34" charset="0"/>
              </a:rPr>
              <a:t>?</a:t>
            </a:r>
            <a:endParaRPr lang="en-AU" dirty="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7185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900" dirty="0" smtClean="0">
                <a:latin typeface="Gill Sans MT" pitchFamily="34" charset="0"/>
              </a:rPr>
              <a:t>Activity 4 – Inquiring using real life context and questioning</a:t>
            </a:r>
            <a:endParaRPr lang="en-AU" sz="29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Gill Sans MT" pitchFamily="34" charset="0"/>
              </a:rPr>
              <a:t>Goals of LOTE in PYP schools</a:t>
            </a:r>
            <a:endParaRPr lang="en-AU" sz="32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92867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/>
              <a:t>We asked the LOTE teachers what they considered the most important aspect of teaching their subject.</a:t>
            </a:r>
            <a:endParaRPr lang="en-AU" dirty="0">
              <a:latin typeface="Gill Sans M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1857364"/>
            <a:ext cx="8143932" cy="4857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Gill Sans MT" pitchFamily="34" charset="0"/>
              </a:rPr>
              <a:t>Enduring Understandings in LOTE </a:t>
            </a:r>
            <a:endParaRPr lang="en-AU" sz="3200" dirty="0">
              <a:latin typeface="Gill Sans M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00108"/>
            <a:ext cx="9144000" cy="585789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Gill Sans MT" pitchFamily="34" charset="0"/>
              </a:rPr>
              <a:t>Reflection and Sharing</a:t>
            </a:r>
            <a:endParaRPr lang="en-AU" sz="32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Gill Sans MT" pitchFamily="34" charset="0"/>
              </a:rPr>
              <a:t>Other issues facing LOTE teachers</a:t>
            </a:r>
            <a:r>
              <a:rPr lang="en-AU" sz="2400" dirty="0" smtClean="0">
                <a:latin typeface="Gill Sans MT" pitchFamily="34" charset="0"/>
              </a:rPr>
              <a:t>:</a:t>
            </a:r>
          </a:p>
          <a:p>
            <a:endParaRPr lang="en-AU" sz="2000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latin typeface="Gill Sans MT" pitchFamily="34" charset="0"/>
              </a:rPr>
              <a:t>Creative Collaborative planning ideas</a:t>
            </a:r>
            <a:endParaRPr lang="en-AU" sz="2000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latin typeface="Gill Sans MT" pitchFamily="34" charset="0"/>
              </a:rPr>
              <a:t>Using the planner in LOTE</a:t>
            </a:r>
            <a:endParaRPr lang="en-AU" sz="2000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latin typeface="Gill Sans MT" pitchFamily="34" charset="0"/>
              </a:rPr>
              <a:t>The role of LOTE in the POI to support Central Ideas</a:t>
            </a:r>
            <a:endParaRPr lang="en-AU" sz="2000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latin typeface="Gill Sans MT" pitchFamily="34" charset="0"/>
              </a:rPr>
              <a:t>Extra inquiry ideas</a:t>
            </a:r>
            <a:endParaRPr lang="en-AU" sz="2000" dirty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latin typeface="Gill Sans MT" pitchFamily="34" charset="0"/>
              </a:rPr>
              <a:t>Cultural days – making the meaningful and authentic. What is their purpose?</a:t>
            </a:r>
            <a:endParaRPr lang="en-AU" sz="2000" dirty="0">
              <a:latin typeface="Gill Sans MT" pitchFamily="34" charset="0"/>
            </a:endParaRPr>
          </a:p>
          <a:p>
            <a:r>
              <a:rPr lang="en-AU" sz="2400" dirty="0">
                <a:latin typeface="Gill Sans MT" pitchFamily="34" charset="0"/>
              </a:rPr>
              <a:t> </a:t>
            </a:r>
            <a:endParaRPr lang="en-AU" sz="2000" dirty="0">
              <a:latin typeface="Gill Sans MT" pitchFamily="34" charset="0"/>
            </a:endParaRPr>
          </a:p>
          <a:p>
            <a:r>
              <a:rPr lang="en-AU" sz="2400" dirty="0">
                <a:latin typeface="Gill Sans MT" pitchFamily="34" charset="0"/>
              </a:rPr>
              <a:t>What other issues are facing our LOTE teachers</a:t>
            </a:r>
            <a:r>
              <a:rPr lang="en-AU" sz="2400" dirty="0" smtClean="0">
                <a:latin typeface="Gill Sans MT" pitchFamily="34" charset="0"/>
              </a:rPr>
              <a:t>?</a:t>
            </a:r>
          </a:p>
          <a:p>
            <a:endParaRPr lang="en-AU" sz="2000" dirty="0">
              <a:latin typeface="Gill Sans MT" pitchFamily="34" charset="0"/>
            </a:endParaRPr>
          </a:p>
          <a:p>
            <a:r>
              <a:rPr lang="en-AU" sz="2400" dirty="0">
                <a:latin typeface="Gill Sans MT" pitchFamily="34" charset="0"/>
              </a:rPr>
              <a:t>What breakthroughs have you made</a:t>
            </a:r>
            <a:r>
              <a:rPr lang="en-AU" sz="2400" dirty="0" smtClean="0">
                <a:latin typeface="Gill Sans MT" pitchFamily="34" charset="0"/>
              </a:rPr>
              <a:t>?</a:t>
            </a:r>
          </a:p>
          <a:p>
            <a:endParaRPr lang="en-AU" sz="2000" dirty="0">
              <a:latin typeface="Gill Sans MT" pitchFamily="34" charset="0"/>
            </a:endParaRPr>
          </a:p>
          <a:p>
            <a:r>
              <a:rPr lang="en-AU" sz="2400" dirty="0">
                <a:latin typeface="Gill Sans MT" pitchFamily="34" charset="0"/>
              </a:rPr>
              <a:t>Anything else to share?</a:t>
            </a:r>
            <a:endParaRPr lang="en-AU" sz="20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Gill Sans MT" pitchFamily="34" charset="0"/>
              </a:rPr>
              <a:t>NSW ACT Network</a:t>
            </a:r>
            <a:endParaRPr lang="en-AU" sz="32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71546"/>
            <a:ext cx="82868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Job-alike days</a:t>
            </a:r>
          </a:p>
          <a:p>
            <a:endParaRPr lang="en-AU" sz="1600" dirty="0" smtClean="0"/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Based on the collaborative nature of the PYP.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‘Workshop style’ versus ‘presentation style’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Designed to expose people to the PYP in action whilst developing the associated skills. 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Focused on all teachers, but particularly Specialist teachers. Hence our presentation today.</a:t>
            </a:r>
          </a:p>
          <a:p>
            <a:pPr lvl="1">
              <a:buFont typeface="Wingdings" pitchFamily="2" charset="2"/>
              <a:buChar char="§"/>
            </a:pPr>
            <a:endParaRPr lang="en-AU" dirty="0"/>
          </a:p>
          <a:p>
            <a:pPr lvl="0"/>
            <a:r>
              <a:rPr lang="en-AU" dirty="0"/>
              <a:t>Previous </a:t>
            </a:r>
            <a:r>
              <a:rPr lang="en-AU" dirty="0" smtClean="0"/>
              <a:t>job-alike days:</a:t>
            </a:r>
            <a:endParaRPr lang="en-AU" dirty="0"/>
          </a:p>
          <a:p>
            <a:pPr lvl="1">
              <a:buFont typeface="Wingdings" pitchFamily="2" charset="2"/>
              <a:buChar char="§"/>
            </a:pPr>
            <a:r>
              <a:rPr lang="en-AU" dirty="0"/>
              <a:t>Maths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/>
              <a:t>Pre K-2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/>
              <a:t>LOTE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New Staff Induction</a:t>
            </a:r>
            <a:endParaRPr lang="en-AU" dirty="0"/>
          </a:p>
          <a:p>
            <a:pPr lvl="1"/>
            <a:endParaRPr lang="en-AU" dirty="0"/>
          </a:p>
          <a:p>
            <a:pPr lvl="0"/>
            <a:r>
              <a:rPr lang="en-AU" dirty="0" smtClean="0"/>
              <a:t>Job-alike days in the future:</a:t>
            </a:r>
            <a:endParaRPr lang="en-AU" dirty="0"/>
          </a:p>
          <a:p>
            <a:pPr lvl="1">
              <a:buFont typeface="Wingdings" pitchFamily="2" charset="2"/>
              <a:buChar char="§"/>
            </a:pPr>
            <a:r>
              <a:rPr lang="en-AU" dirty="0"/>
              <a:t>Exhibition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/>
              <a:t>Creative Arts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/>
              <a:t>PDHPE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New Staff Induction </a:t>
            </a:r>
            <a:r>
              <a:rPr lang="en-AU" dirty="0"/>
              <a:t>(annually) </a:t>
            </a:r>
          </a:p>
          <a:p>
            <a:pPr lvl="1"/>
            <a:endParaRPr lang="en-AU" dirty="0" smtClean="0"/>
          </a:p>
          <a:p>
            <a:pPr>
              <a:buFont typeface="Arial" charset="0"/>
              <a:buChar char="•"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125326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Gill Sans MT" pitchFamily="34" charset="0"/>
                <a:hlinkClick r:id="rId2"/>
              </a:rPr>
              <a:t>rutha@kings.edu.au</a:t>
            </a:r>
            <a:endParaRPr lang="en-AU" sz="4400" dirty="0" smtClean="0">
              <a:latin typeface="Gill Sans MT" pitchFamily="34" charset="0"/>
            </a:endParaRPr>
          </a:p>
          <a:p>
            <a:r>
              <a:rPr lang="en-AU" sz="4400" dirty="0" smtClean="0">
                <a:latin typeface="Gill Sans MT" pitchFamily="34" charset="0"/>
                <a:hlinkClick r:id="rId3"/>
              </a:rPr>
              <a:t>chris.wyatt@stpauls.nsw.edu.au</a:t>
            </a:r>
            <a:r>
              <a:rPr lang="en-AU" sz="4400" dirty="0" smtClean="0">
                <a:latin typeface="Gill Sans MT" pitchFamily="34" charset="0"/>
              </a:rPr>
              <a:t> </a:t>
            </a:r>
            <a:endParaRPr lang="en-AU" sz="40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Gill Sans MT" pitchFamily="34" charset="0"/>
              </a:rPr>
              <a:t>Aims of today’s presentation</a:t>
            </a:r>
            <a:endParaRPr lang="en-AU" sz="32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428736"/>
            <a:ext cx="82868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400" dirty="0" smtClean="0"/>
              <a:t>Today we hope to give you:</a:t>
            </a:r>
          </a:p>
          <a:p>
            <a:pPr lvl="0"/>
            <a:endParaRPr lang="en-AU" sz="2400" dirty="0" smtClean="0"/>
          </a:p>
          <a:p>
            <a:pPr lvl="0">
              <a:buFont typeface="Wingdings" pitchFamily="2" charset="2"/>
              <a:buChar char="§"/>
            </a:pPr>
            <a:r>
              <a:rPr lang="en-AU" sz="2000" dirty="0" smtClean="0"/>
              <a:t>A </a:t>
            </a:r>
            <a:r>
              <a:rPr lang="en-AU" sz="2000" dirty="0"/>
              <a:t>taste of how </a:t>
            </a:r>
            <a:r>
              <a:rPr lang="en-AU" sz="2000" dirty="0" smtClean="0"/>
              <a:t>the Network’s LOTE job-alike day went.</a:t>
            </a:r>
          </a:p>
          <a:p>
            <a:pPr lvl="0">
              <a:buFont typeface="Wingdings" pitchFamily="2" charset="2"/>
              <a:buChar char="§"/>
            </a:pPr>
            <a:endParaRPr lang="en-AU" sz="2000" dirty="0"/>
          </a:p>
          <a:p>
            <a:pPr lvl="0">
              <a:buFont typeface="Wingdings" pitchFamily="2" charset="2"/>
              <a:buChar char="§"/>
            </a:pPr>
            <a:r>
              <a:rPr lang="en-AU" sz="2000" dirty="0"/>
              <a:t>Perspective on what it means to be a PYP </a:t>
            </a:r>
            <a:r>
              <a:rPr lang="en-AU" sz="2000" dirty="0" smtClean="0"/>
              <a:t>teacher.</a:t>
            </a:r>
          </a:p>
          <a:p>
            <a:pPr lvl="1"/>
            <a:r>
              <a:rPr lang="en-AU" sz="2000" i="1" dirty="0" smtClean="0"/>
              <a:t>Specialist </a:t>
            </a:r>
            <a:r>
              <a:rPr lang="en-AU" sz="2000" i="1" dirty="0"/>
              <a:t>teachers are PYP teachers even if they’re not always involved in the POI</a:t>
            </a:r>
            <a:r>
              <a:rPr lang="en-AU" sz="2000" i="1" dirty="0" smtClean="0"/>
              <a:t>.</a:t>
            </a:r>
          </a:p>
          <a:p>
            <a:pPr lvl="0">
              <a:buFont typeface="Wingdings" pitchFamily="2" charset="2"/>
              <a:buChar char="§"/>
            </a:pPr>
            <a:endParaRPr lang="en-AU" sz="2000" dirty="0" smtClean="0"/>
          </a:p>
          <a:p>
            <a:pPr lvl="0">
              <a:buFont typeface="Wingdings" pitchFamily="2" charset="2"/>
              <a:buChar char="§"/>
            </a:pPr>
            <a:r>
              <a:rPr lang="en-AU" sz="2000" dirty="0" smtClean="0"/>
              <a:t>Reflections about the journey schools – moving towards a </a:t>
            </a:r>
            <a:r>
              <a:rPr lang="en-AU" sz="2000" dirty="0" err="1" smtClean="0"/>
              <a:t>transdiciplinary</a:t>
            </a:r>
            <a:r>
              <a:rPr lang="en-AU" sz="2000" dirty="0" smtClean="0"/>
              <a:t> approach to teaching and learning. </a:t>
            </a:r>
            <a:endParaRPr lang="en-AU" sz="2000" dirty="0"/>
          </a:p>
          <a:p>
            <a:pPr lvl="0"/>
            <a:endParaRPr lang="en-AU" sz="2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7224" y="5072074"/>
            <a:ext cx="7358114" cy="1588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4282" y="5214950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C000"/>
                </a:solidFill>
              </a:rPr>
              <a:t>Content / Topic driven.</a:t>
            </a:r>
          </a:p>
          <a:p>
            <a:pPr algn="ctr"/>
            <a:r>
              <a:rPr lang="en-AU" dirty="0" smtClean="0">
                <a:solidFill>
                  <a:srgbClr val="FFC000"/>
                </a:solidFill>
              </a:rPr>
              <a:t>Stand alone.</a:t>
            </a:r>
          </a:p>
          <a:p>
            <a:pPr algn="ctr"/>
            <a:r>
              <a:rPr lang="en-AU" dirty="0" smtClean="0">
                <a:solidFill>
                  <a:srgbClr val="FFC000"/>
                </a:solidFill>
              </a:rPr>
              <a:t>Teacher directed learning.</a:t>
            </a:r>
            <a:endParaRPr lang="en-AU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5214950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>
                <a:solidFill>
                  <a:srgbClr val="FFC000"/>
                </a:solidFill>
              </a:rPr>
              <a:t>Transdisciplinary</a:t>
            </a:r>
            <a:r>
              <a:rPr lang="en-AU" dirty="0" smtClean="0">
                <a:solidFill>
                  <a:srgbClr val="FFC000"/>
                </a:solidFill>
              </a:rPr>
              <a:t> approach to teaching and learning.</a:t>
            </a:r>
          </a:p>
          <a:p>
            <a:pPr algn="ctr"/>
            <a:r>
              <a:rPr lang="en-AU" dirty="0" smtClean="0">
                <a:solidFill>
                  <a:srgbClr val="FFC000"/>
                </a:solidFill>
              </a:rPr>
              <a:t>Inquiry pedagogy.</a:t>
            </a:r>
            <a:endParaRPr lang="en-A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Gill Sans MT" pitchFamily="34" charset="0"/>
              </a:rPr>
              <a:t>Central Idea for the day</a:t>
            </a:r>
            <a:endParaRPr lang="en-AU" sz="32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643050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/>
              <a:t>LOTE </a:t>
            </a:r>
            <a:r>
              <a:rPr lang="en-AU" sz="4800" dirty="0"/>
              <a:t>teachers are integral in creating internationally-minded school communities.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s\LOTE job-alike\DSC00826.JPG"/>
          <p:cNvPicPr>
            <a:picLocks noChangeAspect="1" noChangeArrowheads="1"/>
          </p:cNvPicPr>
          <p:nvPr/>
        </p:nvPicPr>
        <p:blipFill>
          <a:blip r:embed="rId2" cstate="print"/>
          <a:srcRect l="7767" t="9708" r="6149" b="6796"/>
          <a:stretch>
            <a:fillRect/>
          </a:stretch>
        </p:blipFill>
        <p:spPr bwMode="auto">
          <a:xfrm>
            <a:off x="-142908" y="285728"/>
            <a:ext cx="950125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100" dirty="0" smtClean="0">
                <a:latin typeface="Gill Sans MT" pitchFamily="34" charset="0"/>
              </a:rPr>
              <a:t>Activity 1 – Inquiring using ICT, context, approximation</a:t>
            </a:r>
            <a:endParaRPr lang="en-AU" sz="31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7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>
                <a:latin typeface="Gill Sans MT" pitchFamily="34" charset="0"/>
              </a:rPr>
              <a:t>What do you think he was saying</a:t>
            </a:r>
            <a:r>
              <a:rPr lang="en-AU" sz="2000" dirty="0" smtClean="0">
                <a:latin typeface="Gill Sans MT" pitchFamily="34" charset="0"/>
              </a:rPr>
              <a:t>?</a:t>
            </a:r>
          </a:p>
          <a:p>
            <a:pPr lvl="0"/>
            <a:endParaRPr lang="en-AU" dirty="0">
              <a:latin typeface="Gill Sans MT" pitchFamily="34" charset="0"/>
            </a:endParaRPr>
          </a:p>
          <a:p>
            <a:pPr lvl="0"/>
            <a:endParaRPr lang="en-AU" dirty="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82868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 smtClean="0">
                <a:latin typeface="Gill Sans MT" pitchFamily="34" charset="0"/>
              </a:rPr>
              <a:t>Relevance for the classroom </a:t>
            </a:r>
          </a:p>
          <a:p>
            <a:pPr lvl="0"/>
            <a:endParaRPr lang="en-AU" dirty="0" smtClean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How could you imagine using YouTube or this type of activity? </a:t>
            </a:r>
            <a:endParaRPr lang="en-AU" dirty="0" smtClean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What is the benefit of using this activity over a more traditional method of teacher directed learning? </a:t>
            </a:r>
            <a:endParaRPr lang="en-AU" dirty="0" smtClean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What could be a similar activity for younger children? (Puppet)</a:t>
            </a:r>
          </a:p>
          <a:p>
            <a:pPr lvl="1">
              <a:buFont typeface="Wingdings" pitchFamily="2" charset="2"/>
              <a:buChar char="§"/>
            </a:pPr>
            <a:endParaRPr lang="en-AU" dirty="0" smtClean="0">
              <a:latin typeface="Gill Sans MT" pitchFamily="34" charset="0"/>
            </a:endParaRPr>
          </a:p>
          <a:p>
            <a:pPr lvl="0"/>
            <a:r>
              <a:rPr lang="en-AU" sz="2000" dirty="0" smtClean="0">
                <a:latin typeface="Gill Sans MT" pitchFamily="34" charset="0"/>
              </a:rPr>
              <a:t>Why is this inquiry? </a:t>
            </a:r>
          </a:p>
          <a:p>
            <a:pPr lvl="0"/>
            <a:endParaRPr lang="en-AU" sz="2000" dirty="0" smtClean="0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Primary source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Making connection between the known and the unknown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Trial and error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Engaging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Real life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071546"/>
            <a:ext cx="8286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>
                <a:latin typeface="Gill Sans MT" pitchFamily="34" charset="0"/>
              </a:rPr>
              <a:t>Which Learner Profile attributes, attitudes, skills are present? </a:t>
            </a:r>
          </a:p>
          <a:p>
            <a:pPr lvl="0"/>
            <a:endParaRPr lang="en-AU" sz="2000" dirty="0">
              <a:latin typeface="Gill Sans MT" pitchFamily="34" charset="0"/>
            </a:endParaRPr>
          </a:p>
          <a:p>
            <a:pPr lvl="0"/>
            <a:r>
              <a:rPr lang="en-AU" sz="2000" dirty="0">
                <a:latin typeface="Gill Sans MT" pitchFamily="34" charset="0"/>
              </a:rPr>
              <a:t>Which concepts could drive this type of activity</a:t>
            </a:r>
            <a:r>
              <a:rPr lang="en-AU" sz="2000" dirty="0" smtClean="0">
                <a:latin typeface="Gill Sans MT" pitchFamily="34" charset="0"/>
              </a:rPr>
              <a:t>?</a:t>
            </a:r>
            <a:br>
              <a:rPr lang="en-AU" sz="2000" dirty="0" smtClean="0">
                <a:latin typeface="Gill Sans MT" pitchFamily="34" charset="0"/>
              </a:rPr>
            </a:br>
            <a:endParaRPr lang="en-AU" sz="2000" dirty="0">
              <a:latin typeface="Gill Sans MT" pitchFamily="34" charset="0"/>
            </a:endParaRPr>
          </a:p>
          <a:p>
            <a:r>
              <a:rPr lang="en-AU" sz="2000" dirty="0">
                <a:latin typeface="Gill Sans MT" pitchFamily="34" charset="0"/>
              </a:rPr>
              <a:t>How would you take this type of activity to </a:t>
            </a:r>
            <a:r>
              <a:rPr lang="en-AU" sz="2000" dirty="0" smtClean="0">
                <a:latin typeface="Gill Sans MT" pitchFamily="34" charset="0"/>
              </a:rPr>
              <a:t>from “Tuning In” to “Finding </a:t>
            </a:r>
            <a:r>
              <a:rPr lang="en-AU" sz="2000" dirty="0">
                <a:latin typeface="Gill Sans MT" pitchFamily="34" charset="0"/>
              </a:rPr>
              <a:t>Out</a:t>
            </a:r>
            <a:r>
              <a:rPr lang="en-AU" sz="2000" dirty="0" smtClean="0">
                <a:latin typeface="Gill Sans MT" pitchFamily="34" charset="0"/>
              </a:rPr>
              <a:t>”? 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Books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Audio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Picture Books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Dialogue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Immersion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Dress Ups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Role Plays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Masks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Cartoons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>
                <a:latin typeface="Gill Sans MT" pitchFamily="34" charset="0"/>
              </a:rPr>
              <a:t>Maintaining connections between the known and the unknown, concrete and abstract without over-reliance on written or oral.</a:t>
            </a:r>
            <a:endParaRPr lang="en-AU" sz="2000" dirty="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5728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100" dirty="0" smtClean="0">
                <a:latin typeface="Gill Sans MT" pitchFamily="34" charset="0"/>
              </a:rPr>
              <a:t>Activity 1 – Inquiring using ICT, context, approximation</a:t>
            </a:r>
            <a:endParaRPr lang="en-AU" sz="31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Gill Sans MT" pitchFamily="34" charset="0"/>
              </a:rPr>
              <a:t>Activity 2 – Inquiring using patterns and mnemonics</a:t>
            </a:r>
            <a:endParaRPr lang="en-AU" sz="320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/>
              <a:t>What could inquiry look like teaching German articles</a:t>
            </a:r>
            <a:r>
              <a:rPr lang="en-AU" sz="2000" dirty="0" smtClean="0"/>
              <a:t>?</a:t>
            </a:r>
          </a:p>
          <a:p>
            <a:pPr lvl="0"/>
            <a:endParaRPr lang="en-AU" sz="2000" dirty="0">
              <a:latin typeface="Gill Sans MT" pitchFamily="34" charset="0"/>
            </a:endParaRPr>
          </a:p>
          <a:p>
            <a:r>
              <a:rPr lang="en-AU" sz="2000" dirty="0" smtClean="0"/>
              <a:t>Encouraging students to:</a:t>
            </a:r>
          </a:p>
          <a:p>
            <a:endParaRPr lang="en-AU" sz="2000" dirty="0" smtClean="0"/>
          </a:p>
          <a:p>
            <a:pPr>
              <a:buFont typeface="Wingdings" pitchFamily="2" charset="2"/>
              <a:buChar char="§"/>
            </a:pPr>
            <a:r>
              <a:rPr lang="en-AU" sz="2000" dirty="0" smtClean="0"/>
              <a:t>Use patterns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/>
              <a:t>Sort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/>
              <a:t>Construct their own understanding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/>
              <a:t>Create a way of making it make sense</a:t>
            </a:r>
          </a:p>
          <a:p>
            <a:pPr lvl="0"/>
            <a:endParaRPr lang="en-AU" sz="20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060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3071802" y="1785926"/>
            <a:ext cx="3060000" cy="357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084000" y="0"/>
            <a:ext cx="3060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143240" y="42860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latin typeface="Gill Sans MT" pitchFamily="34" charset="0"/>
              </a:rPr>
              <a:t>German</a:t>
            </a:r>
            <a:endParaRPr lang="en-AU" sz="4800" b="1" dirty="0"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557214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latin typeface="Gill Sans MT" pitchFamily="34" charset="0"/>
              </a:rPr>
              <a:t>Gender</a:t>
            </a:r>
            <a:endParaRPr lang="en-AU" sz="4800" b="1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477</TotalTime>
  <Words>1073</Words>
  <Application>Microsoft Office PowerPoint</Application>
  <PresentationFormat>On-screen Show (4:3)</PresentationFormat>
  <Paragraphs>200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St. Paul's Grammar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chris.wyatt</dc:creator>
  <cp:lastModifiedBy>chris.wyatt</cp:lastModifiedBy>
  <cp:revision>27</cp:revision>
  <dcterms:created xsi:type="dcterms:W3CDTF">2009-04-16T00:03:43Z</dcterms:created>
  <dcterms:modified xsi:type="dcterms:W3CDTF">2009-04-18T06:48:25Z</dcterms:modified>
</cp:coreProperties>
</file>