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256" r:id="rId2"/>
    <p:sldId id="257" r:id="rId3"/>
    <p:sldId id="319" r:id="rId4"/>
    <p:sldId id="268" r:id="rId5"/>
    <p:sldId id="336" r:id="rId6"/>
    <p:sldId id="292" r:id="rId7"/>
    <p:sldId id="301" r:id="rId8"/>
    <p:sldId id="293" r:id="rId9"/>
    <p:sldId id="302" r:id="rId10"/>
    <p:sldId id="321" r:id="rId11"/>
    <p:sldId id="323" r:id="rId12"/>
    <p:sldId id="324" r:id="rId13"/>
    <p:sldId id="297" r:id="rId14"/>
    <p:sldId id="298" r:id="rId15"/>
    <p:sldId id="299" r:id="rId16"/>
    <p:sldId id="275" r:id="rId17"/>
    <p:sldId id="258" r:id="rId18"/>
    <p:sldId id="327" r:id="rId19"/>
    <p:sldId id="308" r:id="rId20"/>
    <p:sldId id="312" r:id="rId21"/>
    <p:sldId id="310" r:id="rId22"/>
    <p:sldId id="311" r:id="rId23"/>
    <p:sldId id="309" r:id="rId24"/>
    <p:sldId id="307" r:id="rId25"/>
    <p:sldId id="313" r:id="rId26"/>
    <p:sldId id="314" r:id="rId27"/>
    <p:sldId id="315" r:id="rId28"/>
    <p:sldId id="316" r:id="rId29"/>
    <p:sldId id="317" r:id="rId30"/>
    <p:sldId id="259" r:id="rId31"/>
    <p:sldId id="270" r:id="rId32"/>
    <p:sldId id="271" r:id="rId33"/>
    <p:sldId id="272" r:id="rId34"/>
    <p:sldId id="273" r:id="rId35"/>
    <p:sldId id="331" r:id="rId36"/>
    <p:sldId id="337" r:id="rId37"/>
    <p:sldId id="290" r:id="rId38"/>
    <p:sldId id="291" r:id="rId39"/>
    <p:sldId id="329" r:id="rId40"/>
    <p:sldId id="260" r:id="rId41"/>
    <p:sldId id="264" r:id="rId42"/>
    <p:sldId id="266" r:id="rId43"/>
    <p:sldId id="267" r:id="rId44"/>
    <p:sldId id="320" r:id="rId45"/>
    <p:sldId id="334" r:id="rId46"/>
    <p:sldId id="335" r:id="rId47"/>
    <p:sldId id="305" r:id="rId48"/>
    <p:sldId id="276" r:id="rId49"/>
    <p:sldId id="278" r:id="rId50"/>
    <p:sldId id="279" r:id="rId51"/>
    <p:sldId id="280" r:id="rId52"/>
    <p:sldId id="333" r:id="rId53"/>
    <p:sldId id="282" r:id="rId54"/>
    <p:sldId id="304" r:id="rId55"/>
    <p:sldId id="285" r:id="rId56"/>
    <p:sldId id="318" r:id="rId57"/>
    <p:sldId id="328" r:id="rId58"/>
    <p:sldId id="288" r:id="rId59"/>
    <p:sldId id="289" r:id="rId60"/>
    <p:sldId id="287" r:id="rId61"/>
    <p:sldId id="265"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10" autoAdjust="0"/>
    <p:restoredTop sz="94527" autoAdjust="0"/>
  </p:normalViewPr>
  <p:slideViewPr>
    <p:cSldViewPr>
      <p:cViewPr varScale="1">
        <p:scale>
          <a:sx n="72" d="100"/>
          <a:sy n="72" d="100"/>
        </p:scale>
        <p:origin x="-2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8EDA272-0758-44CA-95F8-7A770089B76A}" type="datetimeFigureOut">
              <a:rPr lang="en-US"/>
              <a:pPr>
                <a:defRPr/>
              </a:pPr>
              <a:t>4/21/2009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0F7A7D6-E042-4B88-B0B4-0BCD6B9984B6}"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962B9A-79FE-40BC-A394-4652AFDF0399}" type="slidenum">
              <a:rPr lang="en-US"/>
              <a:pPr fontAlgn="base">
                <a:spcBef>
                  <a:spcPct val="0"/>
                </a:spcBef>
                <a:spcAft>
                  <a:spcPct val="0"/>
                </a:spcAft>
                <a:defRPr/>
              </a:pPr>
              <a:t>6</a:t>
            </a:fld>
            <a:endParaRPr lang="en-US"/>
          </a:p>
        </p:txBody>
      </p:sp>
      <p:sp>
        <p:nvSpPr>
          <p:cNvPr id="194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Nor is the alternative orthodoxy of PC the answer!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Two Melbourne schools</a:t>
            </a:r>
          </a:p>
          <a:p>
            <a:r>
              <a:rPr lang="en-GB" dirty="0" smtClean="0"/>
              <a:t>Implications for challenging and supporting</a:t>
            </a:r>
          </a:p>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FB95DB-4055-453B-A976-786CD681FBA0}" type="slidenum">
              <a:rPr lang="en-US"/>
              <a:pPr fontAlgn="base">
                <a:spcBef>
                  <a:spcPct val="0"/>
                </a:spcBef>
                <a:spcAft>
                  <a:spcPct val="0"/>
                </a:spcAft>
                <a:defRPr/>
              </a:pPr>
              <a:t>8</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488AD-C4F4-4530-8807-EB42238B3F35}" type="slidenum">
              <a:rPr lang="en-US"/>
              <a:pPr fontAlgn="base">
                <a:spcBef>
                  <a:spcPct val="0"/>
                </a:spcBef>
                <a:spcAft>
                  <a:spcPct val="0"/>
                </a:spcAft>
                <a:defRPr/>
              </a:pPr>
              <a:t>13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buFont typeface="Wingdings" pitchFamily="2" charset="2"/>
              <a:buNone/>
            </a:pPr>
            <a:endParaRPr lang="en-GB" dirty="0" smtClean="0"/>
          </a:p>
          <a:p>
            <a:pPr algn="just" eaLnBrk="1" hangingPunct="1">
              <a:spcBef>
                <a:spcPct val="0"/>
              </a:spcBef>
              <a:buFont typeface="Wingdings" pitchFamily="2" charset="2"/>
              <a:buChar char="Ø"/>
            </a:pPr>
            <a:r>
              <a:rPr lang="en-GB" dirty="0" smtClean="0"/>
              <a:t>  </a:t>
            </a:r>
            <a:r>
              <a:rPr lang="en-GB" i="1" dirty="0" smtClean="0"/>
              <a:t>Homo </a:t>
            </a:r>
            <a:r>
              <a:rPr lang="en-GB" i="1" dirty="0" err="1" smtClean="0"/>
              <a:t>faber</a:t>
            </a:r>
            <a:r>
              <a:rPr lang="en-GB" dirty="0" smtClean="0"/>
              <a:t> involves questioning, explaining, discovering, and doing. The</a:t>
            </a:r>
            <a:br>
              <a:rPr lang="en-GB" dirty="0" smtClean="0"/>
            </a:br>
            <a:r>
              <a:rPr lang="en-GB" dirty="0" smtClean="0"/>
              <a:t>     involvement of the students in the creative processes results in the</a:t>
            </a:r>
            <a:br>
              <a:rPr lang="en-GB" dirty="0" smtClean="0"/>
            </a:br>
            <a:r>
              <a:rPr lang="en-GB" dirty="0" smtClean="0"/>
              <a:t>     recognition of impacts and consequences. </a:t>
            </a:r>
          </a:p>
          <a:p>
            <a:pPr algn="just" eaLnBrk="1" hangingPunct="1">
              <a:spcBef>
                <a:spcPct val="0"/>
              </a:spcBef>
              <a:buFont typeface="Wingdings" pitchFamily="2" charset="2"/>
              <a:buChar char="Ø"/>
            </a:pPr>
            <a:r>
              <a:rPr lang="en-GB" dirty="0" smtClean="0"/>
              <a:t>  </a:t>
            </a:r>
            <a:r>
              <a:rPr lang="en-GB" i="1" dirty="0" smtClean="0"/>
              <a:t>Homo </a:t>
            </a:r>
            <a:r>
              <a:rPr lang="en-GB" i="1" dirty="0" err="1" smtClean="0"/>
              <a:t>faber</a:t>
            </a:r>
            <a:r>
              <a:rPr lang="en-GB" dirty="0" smtClean="0"/>
              <a:t> involves all subject groups in different ways as it encourages</a:t>
            </a:r>
            <a:br>
              <a:rPr lang="en-GB" dirty="0" smtClean="0"/>
            </a:br>
            <a:r>
              <a:rPr lang="en-GB" dirty="0" smtClean="0"/>
              <a:t>     students to see the relations between science, aesthetics, technology and</a:t>
            </a:r>
            <a:br>
              <a:rPr lang="en-GB" dirty="0" smtClean="0"/>
            </a:br>
            <a:r>
              <a:rPr lang="en-GB" dirty="0" smtClean="0"/>
              <a:t>     ethics.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8ED9ED-F635-4538-8E98-E990891E54B6}" type="slidenum">
              <a:rPr lang="en-US"/>
              <a:pPr fontAlgn="base">
                <a:spcBef>
                  <a:spcPct val="0"/>
                </a:spcBef>
                <a:spcAft>
                  <a:spcPct val="0"/>
                </a:spcAft>
                <a:defRPr/>
              </a:pPr>
              <a:t>14</a:t>
            </a:fld>
            <a:endParaRPr lang="en-US"/>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48768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buFont typeface="Wingdings" pitchFamily="2" charset="2"/>
              <a:buNone/>
            </a:pP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8CAA9-7ACB-4A30-8E8C-54E8674FFC39}" type="slidenum">
              <a:rPr lang="en-US"/>
              <a:pPr fontAlgn="base">
                <a:spcBef>
                  <a:spcPct val="0"/>
                </a:spcBef>
                <a:spcAft>
                  <a:spcPct val="0"/>
                </a:spcAft>
                <a:defRPr/>
              </a:pPr>
              <a:t>15</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Universalism is monistic/fundamentalist in worst sense. I am right, so you must be wrong</a:t>
            </a:r>
          </a:p>
          <a:p>
            <a:r>
              <a:rPr lang="en-GB" dirty="0" smtClean="0"/>
              <a:t>Kant: Duty, Motive over consequence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What Sacks explores as the importance of Conversation</a:t>
            </a:r>
          </a:p>
          <a:p>
            <a:r>
              <a:rPr lang="en-GB" dirty="0" smtClean="0"/>
              <a:t>The devil is in the detail!!  Easy for religions to agree on some of the big picture items.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A264301-1621-4F71-966B-37EE0EE5B3CB}" type="datetimeFigureOut">
              <a:rPr lang="en-US"/>
              <a:pPr>
                <a:defRPr/>
              </a:pPr>
              <a:t>4/21/2009</a:t>
            </a:fld>
            <a:endParaRPr lang="en-AU"/>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lvl1pPr>
          </a:lstStyle>
          <a:p>
            <a:pPr>
              <a:defRPr/>
            </a:pPr>
            <a:fld id="{73685BE0-9F28-4051-9A4D-91418C49A221}"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68CFF9-12F6-45CA-A9E1-7E15FE3BAE03}" type="datetimeFigureOut">
              <a:rPr lang="en-US"/>
              <a:pPr>
                <a:defRPr/>
              </a:pPr>
              <a:t>4/21/2009</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E87292B7-2603-4F7B-88E9-2B42A7728981}"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152DA6-BA1B-4A1A-9D45-0CA756C2D2A0}" type="datetimeFigureOut">
              <a:rPr lang="en-US"/>
              <a:pPr>
                <a:defRPr/>
              </a:pPr>
              <a:t>4/21/2009</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1FC983D0-BDCA-4032-B1FC-DBB890C795C8}"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F6FADB4-2CE9-4A20-92D1-F8D5E92CF91C}" type="datetimeFigureOut">
              <a:rPr lang="en-US"/>
              <a:pPr>
                <a:defRPr/>
              </a:pPr>
              <a:t>4/21/2009</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A5831F88-A4B1-4EC9-9FF9-C4D3F376D7C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DDF621-0A02-4AC9-8E29-38456B466013}" type="datetimeFigureOut">
              <a:rPr lang="en-US"/>
              <a:pPr>
                <a:defRPr/>
              </a:pPr>
              <a:t>4/21/2009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8B908B9-E3EC-4934-A087-D7E7F4D853FB}"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39F1934-4960-45F6-8846-5490907F2184}" type="datetimeFigureOut">
              <a:rPr lang="en-US"/>
              <a:pPr>
                <a:defRPr/>
              </a:pPr>
              <a:t>4/21/2009</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3033CEFE-F286-4E55-8C10-8B1BA9CA4587}"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C2BB12D-0780-464B-924C-112B54812BED}" type="datetimeFigureOut">
              <a:rPr lang="en-US"/>
              <a:pPr>
                <a:defRPr/>
              </a:pPr>
              <a:t>4/21/2009</a:t>
            </a:fld>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E0846796-5A79-41C2-9B84-676CFCA33D7F}"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843E0CA-1E75-4606-9AB8-123CA4AB63DA}" type="datetimeFigureOut">
              <a:rPr lang="en-US"/>
              <a:pPr>
                <a:defRPr/>
              </a:pPr>
              <a:t>4/21/2009</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354DD17E-7673-458E-9F76-E85F5DEA743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2BCD805-43AF-4E07-A3BE-B23C587854F5}" type="datetimeFigureOut">
              <a:rPr lang="en-US"/>
              <a:pPr>
                <a:defRPr/>
              </a:pPr>
              <a:t>4/21/2009</a:t>
            </a:fld>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72F675D6-D4EA-4E73-A32C-E01057AF39A5}"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92DC0E1-3A10-4EE3-9D32-24908879AA71}" type="datetimeFigureOut">
              <a:rPr lang="en-US"/>
              <a:pPr>
                <a:defRPr/>
              </a:pPr>
              <a:t>4/21/2009</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E55EC6E2-A7E7-4EAB-862B-5766C2B74CF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F3D34B5-FCAE-4326-8CFD-C5EE168D973C}" type="datetimeFigureOut">
              <a:rPr lang="en-US"/>
              <a:pPr>
                <a:defRPr/>
              </a:pPr>
              <a:t>4/21/2009</a:t>
            </a:fld>
            <a:endParaRPr lang="en-AU"/>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CEF9943-2DB5-4557-A66E-6EA599F14031}"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CD8344A-FA6B-4661-AF42-259B09B1A7CB}" type="datetimeFigureOut">
              <a:rPr lang="en-US"/>
              <a:pPr>
                <a:defRPr/>
              </a:pPr>
              <a:t>4/21/2009</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8CCF935-2B2C-40E4-A4B6-EE52FCAD44B0}"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3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luralism.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pluralism.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AU" sz="4400" i="1" dirty="0" smtClean="0"/>
              <a:t>Human </a:t>
            </a:r>
            <a:r>
              <a:rPr lang="en-AU" sz="4400" i="1" dirty="0" err="1" smtClean="0"/>
              <a:t>Ingenuity</a:t>
            </a:r>
            <a:r>
              <a:rPr lang="en-AU" sz="4400" dirty="0" err="1" smtClean="0"/>
              <a:t>,ethics</a:t>
            </a:r>
            <a:r>
              <a:rPr lang="en-AU" sz="4400" dirty="0" smtClean="0"/>
              <a:t> and the articulation between MYP &amp; DP</a:t>
            </a:r>
            <a:endParaRPr lang="en-AU" sz="4400" dirty="0"/>
          </a:p>
        </p:txBody>
      </p:sp>
      <p:sp>
        <p:nvSpPr>
          <p:cNvPr id="14338" name="Subtitle 2"/>
          <p:cNvSpPr>
            <a:spLocks noGrp="1"/>
          </p:cNvSpPr>
          <p:nvPr>
            <p:ph type="subTitle" idx="1"/>
          </p:nvPr>
        </p:nvSpPr>
        <p:spPr>
          <a:xfrm>
            <a:off x="533400" y="3228975"/>
            <a:ext cx="7854950" cy="1752600"/>
          </a:xfrm>
        </p:spPr>
        <p:txBody>
          <a:bodyPr/>
          <a:lstStyle/>
          <a:p>
            <a:pPr marR="0" algn="ctr" eaLnBrk="1" hangingPunct="1">
              <a:lnSpc>
                <a:spcPct val="80000"/>
              </a:lnSpc>
            </a:pPr>
            <a:endParaRPr lang="en-AU" sz="2200" smtClean="0"/>
          </a:p>
          <a:p>
            <a:pPr marR="0" algn="ctr" eaLnBrk="1" hangingPunct="1">
              <a:lnSpc>
                <a:spcPct val="80000"/>
              </a:lnSpc>
            </a:pPr>
            <a:r>
              <a:rPr lang="en-AU" sz="2200" smtClean="0"/>
              <a:t>AAIBS Conference Adelaide</a:t>
            </a:r>
          </a:p>
          <a:p>
            <a:pPr marR="0" algn="ctr" eaLnBrk="1" hangingPunct="1">
              <a:lnSpc>
                <a:spcPct val="80000"/>
              </a:lnSpc>
            </a:pPr>
            <a:r>
              <a:rPr lang="en-AU" sz="2200" smtClean="0"/>
              <a:t>April 2009</a:t>
            </a:r>
          </a:p>
          <a:p>
            <a:pPr marR="0" algn="ctr" eaLnBrk="1" hangingPunct="1">
              <a:lnSpc>
                <a:spcPct val="80000"/>
              </a:lnSpc>
            </a:pPr>
            <a:endParaRPr lang="en-AU" sz="2200" smtClean="0"/>
          </a:p>
          <a:p>
            <a:pPr marR="0" algn="ctr" eaLnBrk="1" hangingPunct="1">
              <a:lnSpc>
                <a:spcPct val="80000"/>
              </a:lnSpc>
            </a:pPr>
            <a:r>
              <a:rPr lang="en-AU" sz="2200" smtClean="0"/>
              <a:t>Roger Marshman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AU" dirty="0" smtClean="0"/>
              <a:t>The R word: </a:t>
            </a:r>
            <a:r>
              <a:rPr lang="en-AU" i="1" dirty="0" smtClean="0"/>
              <a:t>reflection</a:t>
            </a:r>
            <a:endParaRPr lang="en-AU" dirty="0" smtClean="0"/>
          </a:p>
        </p:txBody>
      </p:sp>
      <p:sp>
        <p:nvSpPr>
          <p:cNvPr id="24578" name="Content Placeholder 2"/>
          <p:cNvSpPr>
            <a:spLocks noGrp="1"/>
          </p:cNvSpPr>
          <p:nvPr>
            <p:ph idx="4294967295"/>
          </p:nvPr>
        </p:nvSpPr>
        <p:spPr/>
        <p:txBody>
          <a:bodyPr/>
          <a:lstStyle/>
          <a:p>
            <a:pPr eaLnBrk="1" hangingPunct="1"/>
            <a:endParaRPr lang="en-AU" smtClean="0"/>
          </a:p>
          <a:p>
            <a:pPr eaLnBrk="1" hangingPunct="1"/>
            <a:endParaRPr lang="en-AU" smtClean="0"/>
          </a:p>
          <a:p>
            <a:pPr eaLnBrk="1" hangingPunct="1"/>
            <a:r>
              <a:rPr lang="en-AU" smtClean="0"/>
              <a:t>“Thinking about what you are doing”</a:t>
            </a:r>
          </a:p>
          <a:p>
            <a:pPr eaLnBrk="1" hangingPunct="1"/>
            <a:r>
              <a:rPr lang="en-AU" smtClean="0"/>
              <a:t>“Treacle; a confusing morass of meanings”</a:t>
            </a:r>
          </a:p>
          <a:p>
            <a:pPr eaLnBrk="1" hangingPunct="1"/>
            <a:r>
              <a:rPr lang="en-AU" smtClean="0"/>
              <a:t>“triumph of reason and science over instinct and feeling”</a:t>
            </a:r>
          </a:p>
          <a:p>
            <a:pPr eaLnBrk="1" hangingPunct="1"/>
            <a:r>
              <a:rPr lang="en-AU" smtClean="0"/>
              <a:t>“the consecration of emotion and feeling”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p:cNvSpPr>
          <p:nvPr/>
        </p:nvSpPr>
        <p:spPr bwMode="auto">
          <a:xfrm>
            <a:off x="457200" y="704850"/>
            <a:ext cx="8229600" cy="1143000"/>
          </a:xfrm>
          <a:prstGeom prst="rect">
            <a:avLst/>
          </a:prstGeom>
          <a:noFill/>
          <a:ln w="9525">
            <a:noFill/>
            <a:miter lim="800000"/>
            <a:headEnd/>
            <a:tailEnd/>
          </a:ln>
        </p:spPr>
        <p:txBody>
          <a:bodyPr lIns="0" rIns="0" bIns="0" anchor="b"/>
          <a:lstStyle/>
          <a:p>
            <a:r>
              <a:rPr lang="en-AU" sz="5000">
                <a:solidFill>
                  <a:schemeClr val="tx2"/>
                </a:solidFill>
                <a:latin typeface="Calibri" pitchFamily="34" charset="0"/>
              </a:rPr>
              <a:t>Is this what we do?</a:t>
            </a:r>
          </a:p>
        </p:txBody>
      </p:sp>
      <p:sp>
        <p:nvSpPr>
          <p:cNvPr id="25602" name="Content Placeholder 2"/>
          <p:cNvSpPr>
            <a:spLocks/>
          </p:cNvSpPr>
          <p:nvPr/>
        </p:nvSpPr>
        <p:spPr bwMode="auto">
          <a:xfrm>
            <a:off x="457200" y="1935163"/>
            <a:ext cx="8229600" cy="4389437"/>
          </a:xfrm>
          <a:prstGeom prst="rect">
            <a:avLst/>
          </a:prstGeom>
          <a:noFill/>
          <a:ln w="9525">
            <a:noFill/>
            <a:miter lim="800000"/>
            <a:headEnd/>
            <a:tailEnd/>
          </a:ln>
        </p:spPr>
        <p:txBody>
          <a:bodyPr/>
          <a:lstStyle/>
          <a:p>
            <a:pPr marL="273050" indent="-273050">
              <a:spcBef>
                <a:spcPct val="20000"/>
              </a:spcBef>
              <a:buClr>
                <a:srgbClr val="FEB80A"/>
              </a:buClr>
              <a:buSzPct val="95000"/>
              <a:buFont typeface="Wingdings 2" pitchFamily="18" charset="2"/>
              <a:buChar char=""/>
            </a:pPr>
            <a:endParaRPr lang="en-AU" sz="2600">
              <a:latin typeface="Constantia" pitchFamily="18" charset="0"/>
            </a:endParaRPr>
          </a:p>
          <a:p>
            <a:pPr marL="273050" indent="-273050">
              <a:spcBef>
                <a:spcPct val="20000"/>
              </a:spcBef>
              <a:buClr>
                <a:srgbClr val="FEB80A"/>
              </a:buClr>
              <a:buSzPct val="95000"/>
              <a:buFont typeface="Wingdings 2" pitchFamily="18" charset="2"/>
              <a:buChar char=""/>
            </a:pPr>
            <a:r>
              <a:rPr lang="en-AU" sz="2600">
                <a:latin typeface="Constantia" pitchFamily="18" charset="0"/>
              </a:rPr>
              <a:t>“By making every teacher and student the unchallenged arbiter of his or her own achievement, reflection dovetails neatly with progressive education’s preference for process over content and with the confessional, therapeutic strain of American culture.”</a:t>
            </a:r>
          </a:p>
          <a:p>
            <a:pPr marL="1462088" lvl="4" indent="-209550">
              <a:spcBef>
                <a:spcPct val="20000"/>
              </a:spcBef>
              <a:buClr>
                <a:srgbClr val="00ADDC"/>
              </a:buClr>
              <a:buSzPct val="65000"/>
              <a:buFont typeface="Wingdings 2" pitchFamily="18" charset="2"/>
              <a:buNone/>
            </a:pPr>
            <a:r>
              <a:rPr lang="en-AU" sz="2000">
                <a:latin typeface="Constantia" pitchFamily="18" charset="0"/>
              </a:rPr>
              <a:t>Samuel Freedman, NY Times, 30 August 2006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GB" smtClean="0"/>
              <a:t>Reclaiming the R territory</a:t>
            </a:r>
          </a:p>
        </p:txBody>
      </p:sp>
      <p:sp>
        <p:nvSpPr>
          <p:cNvPr id="26626" name="Rectangle 3"/>
          <p:cNvSpPr>
            <a:spLocks noGrp="1"/>
          </p:cNvSpPr>
          <p:nvPr>
            <p:ph type="body" idx="1"/>
          </p:nvPr>
        </p:nvSpPr>
        <p:spPr/>
        <p:txBody>
          <a:bodyPr/>
          <a:lstStyle/>
          <a:p>
            <a:r>
              <a:rPr lang="en-GB" smtClean="0"/>
              <a:t>Yes we can</a:t>
            </a:r>
          </a:p>
          <a:p>
            <a:r>
              <a:rPr lang="en-GB" smtClean="0"/>
              <a:t>Yes we need to</a:t>
            </a:r>
          </a:p>
          <a:p>
            <a:r>
              <a:rPr lang="en-GB" smtClean="0"/>
              <a:t>The MYP Planner is a significant tool</a:t>
            </a:r>
          </a:p>
          <a:p>
            <a:endParaRPr lang="en-GB" smtClean="0"/>
          </a:p>
          <a:p>
            <a:r>
              <a:rPr lang="en-GB" smtClean="0"/>
              <a:t>We will return to this later in the presentation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F48F987-199B-4AB6-9773-9C4644D9C14D}" type="slidenum">
              <a:rPr lang="en-GB"/>
              <a:pPr>
                <a:defRPr/>
              </a:pPr>
              <a:t>13</a:t>
            </a:fld>
            <a:endParaRPr lang="en-GB"/>
          </a:p>
        </p:txBody>
      </p:sp>
      <p:sp>
        <p:nvSpPr>
          <p:cNvPr id="19458" name="Rectangle 2"/>
          <p:cNvSpPr>
            <a:spLocks noGrp="1" noChangeArrowheads="1"/>
          </p:cNvSpPr>
          <p:nvPr>
            <p:ph type="title"/>
          </p:nvPr>
        </p:nvSpPr>
        <p:spPr>
          <a:xfrm>
            <a:off x="685800" y="609600"/>
            <a:ext cx="7772400" cy="1143000"/>
          </a:xfrm>
        </p:spPr>
        <p:txBody>
          <a:bodyPr/>
          <a:lstStyle/>
          <a:p>
            <a:pPr eaLnBrk="1" hangingPunct="1"/>
            <a:r>
              <a:rPr lang="en-US" smtClean="0"/>
              <a:t>Human Ingenuity</a:t>
            </a:r>
          </a:p>
        </p:txBody>
      </p:sp>
      <p:sp>
        <p:nvSpPr>
          <p:cNvPr id="19459" name="Rectangle 3"/>
          <p:cNvSpPr>
            <a:spLocks noGrp="1" noChangeArrowheads="1"/>
          </p:cNvSpPr>
          <p:nvPr>
            <p:ph type="body" idx="1"/>
          </p:nvPr>
        </p:nvSpPr>
        <p:spPr>
          <a:xfrm>
            <a:off x="685800" y="1981200"/>
            <a:ext cx="8229600" cy="3505200"/>
          </a:xfrm>
        </p:spPr>
        <p:txBody>
          <a:bodyPr/>
          <a:lstStyle/>
          <a:p>
            <a:pPr eaLnBrk="1" hangingPunct="1"/>
            <a:r>
              <a:rPr lang="en-US" sz="2800" smtClean="0"/>
              <a:t>  Understanding the evolution, processes and</a:t>
            </a:r>
            <a:br>
              <a:rPr lang="en-US" sz="2800" smtClean="0"/>
            </a:br>
            <a:r>
              <a:rPr lang="en-US" sz="2800" smtClean="0"/>
              <a:t>  products of human creation</a:t>
            </a:r>
          </a:p>
          <a:p>
            <a:pPr eaLnBrk="1" hangingPunct="1"/>
            <a:r>
              <a:rPr lang="en-US" sz="2800" smtClean="0"/>
              <a:t>  Appreciating human capacity to impact life</a:t>
            </a:r>
            <a:br>
              <a:rPr lang="en-US" sz="2800" smtClean="0"/>
            </a:br>
            <a:r>
              <a:rPr lang="en-US" sz="2800" smtClean="0"/>
              <a:t>  through creation, innovation, development and</a:t>
            </a:r>
            <a:br>
              <a:rPr lang="en-US" sz="2800" smtClean="0"/>
            </a:br>
            <a:r>
              <a:rPr lang="en-US" sz="2800" smtClean="0"/>
              <a:t>  transformation</a:t>
            </a:r>
          </a:p>
          <a:p>
            <a:pPr eaLnBrk="1" hangingPunct="1"/>
            <a:r>
              <a:rPr lang="en-US" sz="2800" smtClean="0"/>
              <a:t>  Exploring relationships between ethics, </a:t>
            </a:r>
          </a:p>
          <a:p>
            <a:pPr eaLnBrk="1" hangingPunct="1">
              <a:lnSpc>
                <a:spcPct val="60000"/>
              </a:lnSpc>
              <a:buFont typeface="Wingdings" pitchFamily="2" charset="2"/>
              <a:buNone/>
            </a:pPr>
            <a:r>
              <a:rPr lang="en-US" sz="2800" smtClean="0"/>
              <a:t>      science, aesthetics and technology.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p:cTn id="13"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4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p:cTn id="21"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94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94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9459">
                                            <p:txEl>
                                              <p:pRg st="2" end="2"/>
                                            </p:txEl>
                                          </p:spTgt>
                                        </p:tgtEl>
                                        <p:attrNameLst>
                                          <p:attrName>style.visibility</p:attrName>
                                        </p:attrNameLst>
                                      </p:cBhvr>
                                      <p:to>
                                        <p:strVal val="visible"/>
                                      </p:to>
                                    </p:set>
                                    <p:anim calcmode="lin" valueType="num">
                                      <p:cBhvr>
                                        <p:cTn id="29"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9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4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9459">
                                            <p:txEl>
                                              <p:pRg st="3" end="3"/>
                                            </p:txEl>
                                          </p:spTgt>
                                        </p:tgtEl>
                                        <p:attrNameLst>
                                          <p:attrName>style.visibility</p:attrName>
                                        </p:attrNameLst>
                                      </p:cBhvr>
                                      <p:to>
                                        <p:strVal val="visible"/>
                                      </p:to>
                                    </p:set>
                                    <p:anim calcmode="lin" valueType="num">
                                      <p:cBhvr>
                                        <p:cTn id="37"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194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4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7637E3F-4857-4169-BAB7-80F09ADF73FD}" type="slidenum">
              <a:rPr lang="en-GB"/>
              <a:pPr>
                <a:defRPr/>
              </a:pPr>
              <a:t>14</a:t>
            </a:fld>
            <a:endParaRPr lang="en-GB"/>
          </a:p>
        </p:txBody>
      </p:sp>
      <p:sp>
        <p:nvSpPr>
          <p:cNvPr id="20483"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400">
                <a:solidFill>
                  <a:schemeClr val="tx2"/>
                </a:solidFill>
                <a:effectLst>
                  <a:outerShdw blurRad="38100" dist="38100" dir="2700000" algn="tl">
                    <a:srgbClr val="000000"/>
                  </a:outerShdw>
                </a:effectLst>
                <a:latin typeface="+mn-lt"/>
              </a:rPr>
              <a:t>Human Ingenuity</a:t>
            </a:r>
          </a:p>
        </p:txBody>
      </p:sp>
      <p:sp>
        <p:nvSpPr>
          <p:cNvPr id="20484" name="Rectangle 4"/>
          <p:cNvSpPr>
            <a:spLocks noChangeArrowheads="1"/>
          </p:cNvSpPr>
          <p:nvPr/>
        </p:nvSpPr>
        <p:spPr bwMode="auto">
          <a:xfrm>
            <a:off x="2286000" y="2849563"/>
            <a:ext cx="5334000" cy="1160462"/>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en-US" sz="2800">
                <a:latin typeface="Gill Sans"/>
              </a:rPr>
              <a:t>  Why and how do we create?</a:t>
            </a:r>
          </a:p>
          <a:p>
            <a:pPr eaLnBrk="0" hangingPunct="0">
              <a:spcBef>
                <a:spcPct val="50000"/>
              </a:spcBef>
              <a:buFont typeface="Wingdings" pitchFamily="2" charset="2"/>
              <a:buChar char="Ø"/>
            </a:pPr>
            <a:r>
              <a:rPr lang="en-US" sz="2800">
                <a:latin typeface="Gill Sans"/>
              </a:rPr>
              <a:t>  What are the consequences?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0-#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0"/>
          <p:cNvSpPr>
            <a:spLocks noGrp="1" noChangeArrowheads="1"/>
          </p:cNvSpPr>
          <p:nvPr>
            <p:ph type="sldNum" sz="quarter" idx="12"/>
          </p:nvPr>
        </p:nvSpPr>
        <p:spPr>
          <a:xfrm>
            <a:off x="6553200" y="6248400"/>
            <a:ext cx="2133600" cy="457200"/>
          </a:xfrm>
        </p:spPr>
        <p:txBody>
          <a:bodyPr/>
          <a:lstStyle/>
          <a:p>
            <a:pPr>
              <a:defRPr/>
            </a:pPr>
            <a:fld id="{97A0A41A-9A38-4F8E-A7F0-FDC791162C5A}" type="slidenum">
              <a:rPr lang="en-GB"/>
              <a:pPr>
                <a:defRPr/>
              </a:pPr>
              <a:t>15</a:t>
            </a:fld>
            <a:endParaRPr lang="en-GB"/>
          </a:p>
        </p:txBody>
      </p:sp>
      <p:sp>
        <p:nvSpPr>
          <p:cNvPr id="186370" name="Rectangle 2"/>
          <p:cNvSpPr>
            <a:spLocks noGrp="1" noChangeArrowheads="1"/>
          </p:cNvSpPr>
          <p:nvPr>
            <p:ph type="ctrTitle"/>
          </p:nvPr>
        </p:nvSpPr>
        <p:spPr>
          <a:xfrm>
            <a:off x="-1469290" y="769938"/>
            <a:ext cx="6937287" cy="1143000"/>
          </a:xfrm>
        </p:spPr>
        <p:txBody>
          <a:bodyPr/>
          <a:lstStyle/>
          <a:p>
            <a:pPr eaLnBrk="1" fontAlgn="auto" hangingPunct="1">
              <a:spcAft>
                <a:spcPts val="0"/>
              </a:spcAft>
              <a:defRPr/>
            </a:pPr>
            <a:r>
              <a:rPr lang="en-US"/>
              <a:t>Human Ingenuity</a:t>
            </a:r>
          </a:p>
        </p:txBody>
      </p:sp>
      <p:sp>
        <p:nvSpPr>
          <p:cNvPr id="186371" name="Rectangle 3"/>
          <p:cNvSpPr>
            <a:spLocks noGrp="1" noChangeArrowheads="1"/>
          </p:cNvSpPr>
          <p:nvPr>
            <p:ph type="subTitle" idx="1"/>
          </p:nvPr>
        </p:nvSpPr>
        <p:spPr>
          <a:xfrm>
            <a:off x="827088" y="1916113"/>
            <a:ext cx="7239000" cy="3384550"/>
          </a:xfrm>
        </p:spPr>
        <p:txBody>
          <a:bodyPr/>
          <a:lstStyle/>
          <a:p>
            <a:pPr marR="0" algn="l" eaLnBrk="1" hangingPunct="1">
              <a:lnSpc>
                <a:spcPct val="90000"/>
              </a:lnSpc>
            </a:pPr>
            <a:r>
              <a:rPr lang="en-US" sz="3200" smtClean="0"/>
              <a:t>Added focus on values:</a:t>
            </a:r>
          </a:p>
          <a:p>
            <a:pPr marR="0" algn="l" eaLnBrk="1" hangingPunct="1">
              <a:lnSpc>
                <a:spcPct val="60000"/>
              </a:lnSpc>
            </a:pPr>
            <a:endParaRPr lang="en-US" sz="3200" smtClean="0"/>
          </a:p>
          <a:p>
            <a:pPr marR="0" algn="l" eaLnBrk="1" hangingPunct="1">
              <a:lnSpc>
                <a:spcPct val="60000"/>
              </a:lnSpc>
              <a:buFont typeface="Wingdings" pitchFamily="2" charset="2"/>
              <a:buChar char="Ø"/>
            </a:pPr>
            <a:r>
              <a:rPr lang="en-US" sz="3200" smtClean="0"/>
              <a:t>Where does the power lie?</a:t>
            </a:r>
          </a:p>
          <a:p>
            <a:pPr marR="0" algn="l" eaLnBrk="1" hangingPunct="1">
              <a:lnSpc>
                <a:spcPct val="90000"/>
              </a:lnSpc>
              <a:buFont typeface="Wingdings" pitchFamily="2" charset="2"/>
              <a:buChar char="Ø"/>
            </a:pPr>
            <a:r>
              <a:rPr lang="en-US" sz="3200" smtClean="0"/>
              <a:t>By what values were the famous     	thinkers motivated?</a:t>
            </a:r>
          </a:p>
          <a:p>
            <a:pPr marR="0" algn="l" eaLnBrk="1" hangingPunct="1">
              <a:lnSpc>
                <a:spcPct val="90000"/>
              </a:lnSpc>
              <a:buFont typeface="Wingdings" pitchFamily="2" charset="2"/>
              <a:buChar char="Ø"/>
            </a:pPr>
            <a:r>
              <a:rPr lang="en-US" sz="3200" smtClean="0"/>
              <a:t>What might the future hold?</a:t>
            </a:r>
          </a:p>
          <a:p>
            <a:pPr marR="0" algn="l" eaLnBrk="1" hangingPunct="1">
              <a:lnSpc>
                <a:spcPct val="90000"/>
              </a:lnSpc>
              <a:buFont typeface="Wingdings" pitchFamily="2" charset="2"/>
              <a:buChar char="Ø"/>
            </a:pPr>
            <a:r>
              <a:rPr lang="en-US" sz="3200" smtClean="0"/>
              <a:t>What is the truth?</a:t>
            </a:r>
          </a:p>
          <a:p>
            <a:pPr marR="0" algn="l" eaLnBrk="1" hangingPunct="1">
              <a:lnSpc>
                <a:spcPct val="90000"/>
              </a:lnSpc>
              <a:buFont typeface="Wingdings" pitchFamily="2" charset="2"/>
              <a:buChar char="Ø"/>
            </a:pPr>
            <a:r>
              <a:rPr lang="en-US" sz="3200" smtClean="0"/>
              <a:t>How do I know what is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additive="base">
                                        <p:cTn id="7" dur="500" fill="hold"/>
                                        <p:tgtEl>
                                          <p:spTgt spid="186370"/>
                                        </p:tgtEl>
                                        <p:attrNameLst>
                                          <p:attrName>ppt_x</p:attrName>
                                        </p:attrNameLst>
                                      </p:cBhvr>
                                      <p:tavLst>
                                        <p:tav tm="0">
                                          <p:val>
                                            <p:strVal val="0-#ppt_w/2"/>
                                          </p:val>
                                        </p:tav>
                                        <p:tav tm="100000">
                                          <p:val>
                                            <p:strVal val="#ppt_x"/>
                                          </p:val>
                                        </p:tav>
                                      </p:tavLst>
                                    </p:anim>
                                    <p:anim calcmode="lin" valueType="num">
                                      <p:cBhvr additive="base">
                                        <p:cTn id="8" dur="500" fill="hold"/>
                                        <p:tgtEl>
                                          <p:spTgt spid="1863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6371">
                                            <p:txEl>
                                              <p:pRg st="0" end="0"/>
                                            </p:txEl>
                                          </p:spTgt>
                                        </p:tgtEl>
                                        <p:attrNameLst>
                                          <p:attrName>style.visibility</p:attrName>
                                        </p:attrNameLst>
                                      </p:cBhvr>
                                      <p:to>
                                        <p:strVal val="visible"/>
                                      </p:to>
                                    </p:set>
                                    <p:anim calcmode="lin" valueType="num">
                                      <p:cBhvr additive="base">
                                        <p:cTn id="13"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6371">
                                            <p:txEl>
                                              <p:pRg st="2" end="2"/>
                                            </p:txEl>
                                          </p:spTgt>
                                        </p:tgtEl>
                                        <p:attrNameLst>
                                          <p:attrName>style.visibility</p:attrName>
                                        </p:attrNameLst>
                                      </p:cBhvr>
                                      <p:to>
                                        <p:strVal val="visible"/>
                                      </p:to>
                                    </p:set>
                                    <p:anim calcmode="lin" valueType="num">
                                      <p:cBhvr additive="base">
                                        <p:cTn id="19" dur="500" fill="hold"/>
                                        <p:tgtEl>
                                          <p:spTgt spid="186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6371">
                                            <p:txEl>
                                              <p:pRg st="3" end="3"/>
                                            </p:txEl>
                                          </p:spTgt>
                                        </p:tgtEl>
                                        <p:attrNameLst>
                                          <p:attrName>style.visibility</p:attrName>
                                        </p:attrNameLst>
                                      </p:cBhvr>
                                      <p:to>
                                        <p:strVal val="visible"/>
                                      </p:to>
                                    </p:set>
                                    <p:anim calcmode="lin" valueType="num">
                                      <p:cBhvr additive="base">
                                        <p:cTn id="25" dur="500" fill="hold"/>
                                        <p:tgtEl>
                                          <p:spTgt spid="186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6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6371">
                                            <p:txEl>
                                              <p:pRg st="4" end="4"/>
                                            </p:txEl>
                                          </p:spTgt>
                                        </p:tgtEl>
                                        <p:attrNameLst>
                                          <p:attrName>style.visibility</p:attrName>
                                        </p:attrNameLst>
                                      </p:cBhvr>
                                      <p:to>
                                        <p:strVal val="visible"/>
                                      </p:to>
                                    </p:set>
                                    <p:anim calcmode="lin" valueType="num">
                                      <p:cBhvr additive="base">
                                        <p:cTn id="31" dur="500" fill="hold"/>
                                        <p:tgtEl>
                                          <p:spTgt spid="186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6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6371">
                                            <p:txEl>
                                              <p:pRg st="5" end="5"/>
                                            </p:txEl>
                                          </p:spTgt>
                                        </p:tgtEl>
                                        <p:attrNameLst>
                                          <p:attrName>style.visibility</p:attrName>
                                        </p:attrNameLst>
                                      </p:cBhvr>
                                      <p:to>
                                        <p:strVal val="visible"/>
                                      </p:to>
                                    </p:set>
                                    <p:anim calcmode="lin" valueType="num">
                                      <p:cBhvr additive="base">
                                        <p:cTn id="37" dur="500" fill="hold"/>
                                        <p:tgtEl>
                                          <p:spTgt spid="186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6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6371">
                                            <p:txEl>
                                              <p:pRg st="6" end="6"/>
                                            </p:txEl>
                                          </p:spTgt>
                                        </p:tgtEl>
                                        <p:attrNameLst>
                                          <p:attrName>style.visibility</p:attrName>
                                        </p:attrNameLst>
                                      </p:cBhvr>
                                      <p:to>
                                        <p:strVal val="visible"/>
                                      </p:to>
                                    </p:set>
                                    <p:anim calcmode="lin" valueType="num">
                                      <p:cBhvr additive="base">
                                        <p:cTn id="43" dur="500" fill="hold"/>
                                        <p:tgtEl>
                                          <p:spTgt spid="1863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63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r>
              <a:rPr lang="en-GB"/>
              <a:t>Page </a:t>
            </a:r>
            <a:fld id="{7134D639-8FCB-4F69-A350-2FCCA12EC81D}" type="slidenum">
              <a:rPr lang="en-GB"/>
              <a:pPr algn="l">
                <a:defRPr/>
              </a:pPr>
              <a:t>16</a:t>
            </a:fld>
            <a:endParaRPr lang="en-GB"/>
          </a:p>
        </p:txBody>
      </p:sp>
      <p:sp>
        <p:nvSpPr>
          <p:cNvPr id="33794" name="Rectangle 2"/>
          <p:cNvSpPr>
            <a:spLocks noGrp="1" noChangeArrowheads="1"/>
          </p:cNvSpPr>
          <p:nvPr>
            <p:ph type="title"/>
          </p:nvPr>
        </p:nvSpPr>
        <p:spPr/>
        <p:txBody>
          <a:bodyPr/>
          <a:lstStyle/>
          <a:p>
            <a:pPr eaLnBrk="1" hangingPunct="1"/>
            <a:r>
              <a:rPr lang="en-GB" smtClean="0"/>
              <a:t>Relativism? Absolutism?</a:t>
            </a:r>
          </a:p>
        </p:txBody>
      </p:sp>
      <p:sp>
        <p:nvSpPr>
          <p:cNvPr id="33795" name="Rectangle 3"/>
          <p:cNvSpPr>
            <a:spLocks noGrp="1" noChangeArrowheads="1"/>
          </p:cNvSpPr>
          <p:nvPr>
            <p:ph type="body" idx="1"/>
          </p:nvPr>
        </p:nvSpPr>
        <p:spPr/>
        <p:txBody>
          <a:bodyPr/>
          <a:lstStyle/>
          <a:p>
            <a:pPr eaLnBrk="1" hangingPunct="1"/>
            <a:r>
              <a:rPr lang="en-GB" b="1" smtClean="0"/>
              <a:t>“…can also be wrong”</a:t>
            </a:r>
          </a:p>
          <a:p>
            <a:pPr eaLnBrk="1" hangingPunct="1"/>
            <a:r>
              <a:rPr lang="en-GB" b="1" smtClean="0"/>
              <a:t>Focus is squarely on the fundamental concept of intercultural awareness</a:t>
            </a:r>
          </a:p>
          <a:p>
            <a:pPr eaLnBrk="1" hangingPunct="1"/>
            <a:r>
              <a:rPr lang="en-GB" b="1" smtClean="0"/>
              <a:t>Increasing use of “pluralism”</a:t>
            </a:r>
          </a:p>
          <a:p>
            <a:pPr eaLnBrk="1" hangingPunct="1"/>
            <a:r>
              <a:rPr lang="en-GB" b="1" smtClean="0"/>
              <a:t>Shift from understanding of “culture” and cultures to engagement with cultures</a:t>
            </a:r>
          </a:p>
          <a:p>
            <a:pPr eaLnBrk="1" hangingPunct="1"/>
            <a:r>
              <a:rPr lang="en-GB" b="1" smtClean="0"/>
              <a:t>IB Founders’ emphasis on peace studies</a:t>
            </a:r>
          </a:p>
          <a:p>
            <a:pPr eaLnBrk="1" hangingPunct="1"/>
            <a:endParaRPr lang="en-GB"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AU" smtClean="0"/>
              <a:t> LP as Character education?</a:t>
            </a:r>
          </a:p>
        </p:txBody>
      </p:sp>
      <p:sp>
        <p:nvSpPr>
          <p:cNvPr id="34818" name="Content Placeholder 2"/>
          <p:cNvSpPr>
            <a:spLocks noGrp="1"/>
          </p:cNvSpPr>
          <p:nvPr>
            <p:ph idx="1"/>
          </p:nvPr>
        </p:nvSpPr>
        <p:spPr/>
        <p:txBody>
          <a:bodyPr/>
          <a:lstStyle/>
          <a:p>
            <a:pPr eaLnBrk="1" hangingPunct="1"/>
            <a:r>
              <a:rPr lang="en-AU" dirty="0" smtClean="0"/>
              <a:t>What could possibly be wrong with that?</a:t>
            </a:r>
          </a:p>
          <a:p>
            <a:pPr eaLnBrk="1" hangingPunct="1"/>
            <a:r>
              <a:rPr lang="en-AU" dirty="0" smtClean="0"/>
              <a:t>Can we legislate for affective outcomes?</a:t>
            </a:r>
          </a:p>
          <a:p>
            <a:pPr eaLnBrk="1" hangingPunct="1"/>
            <a:r>
              <a:rPr lang="en-AU" dirty="0" smtClean="0"/>
              <a:t>Copybook Nazis?</a:t>
            </a:r>
          </a:p>
          <a:p>
            <a:pPr eaLnBrk="1" hangingPunct="1"/>
            <a:r>
              <a:rPr lang="en-AU" dirty="0" err="1" smtClean="0"/>
              <a:t>Alfie</a:t>
            </a:r>
            <a:r>
              <a:rPr lang="en-AU" dirty="0" smtClean="0"/>
              <a:t> Kohn warns of the implicit dangers of absolutism and good intentions</a:t>
            </a:r>
          </a:p>
          <a:p>
            <a:pPr eaLnBrk="1" hangingPunct="1"/>
            <a:endParaRPr lang="en-AU" dirty="0" smtClean="0"/>
          </a:p>
          <a:p>
            <a:pPr eaLnBrk="1" hangingPunct="1"/>
            <a:r>
              <a:rPr lang="en-AU" dirty="0" smtClean="0"/>
              <a:t>And we’ll take a look at pluralism</a:t>
            </a:r>
          </a:p>
          <a:p>
            <a:pPr eaLnBrk="1" hangingPunct="1"/>
            <a:endParaRPr lang="en-A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pPr eaLnBrk="1" hangingPunct="1"/>
            <a:r>
              <a:rPr lang="en-AU" sz="4400" smtClean="0"/>
              <a:t>Alfie Kohn: </a:t>
            </a:r>
            <a:r>
              <a:rPr lang="en-AU" sz="4400" i="1" smtClean="0"/>
              <a:t> How not to teach values</a:t>
            </a:r>
            <a:endParaRPr lang="en-AU" sz="4400" smtClean="0"/>
          </a:p>
        </p:txBody>
      </p:sp>
      <p:sp>
        <p:nvSpPr>
          <p:cNvPr id="35842" name="Content Placeholder 2"/>
          <p:cNvSpPr>
            <a:spLocks noGrp="1"/>
          </p:cNvSpPr>
          <p:nvPr>
            <p:ph idx="4294967295"/>
          </p:nvPr>
        </p:nvSpPr>
        <p:spPr/>
        <p:txBody>
          <a:bodyPr/>
          <a:lstStyle/>
          <a:p>
            <a:pPr eaLnBrk="1" hangingPunct="1"/>
            <a:endParaRPr lang="en-AU" smtClean="0"/>
          </a:p>
          <a:p>
            <a:pPr eaLnBrk="1" hangingPunct="1"/>
            <a:r>
              <a:rPr lang="en-AU" smtClean="0"/>
              <a:t>A Critical Look at Character Education, </a:t>
            </a:r>
            <a:r>
              <a:rPr lang="en-AU" u="sng" smtClean="0"/>
              <a:t>Phi Delta Kappan</a:t>
            </a:r>
            <a:r>
              <a:rPr lang="en-AU" smtClean="0"/>
              <a:t>, February 1997</a:t>
            </a:r>
          </a:p>
          <a:p>
            <a:pPr eaLnBrk="1" hangingPunct="1"/>
            <a:endParaRPr lang="en-AU" smtClean="0"/>
          </a:p>
          <a:p>
            <a:pPr eaLnBrk="1" hangingPunct="1"/>
            <a:endParaRPr lang="en-AU" smtClean="0"/>
          </a:p>
          <a:p>
            <a:pPr eaLnBrk="1" hangingPunct="1"/>
            <a:endParaRPr lang="en-AU" smtClean="0"/>
          </a:p>
          <a:p>
            <a:pPr eaLnBrk="1" hangingPunct="1"/>
            <a:endParaRPr lang="en-AU" smtClean="0"/>
          </a:p>
          <a:p>
            <a:pPr eaLnBrk="1" hangingPunct="1"/>
            <a:r>
              <a:rPr lang="en-AU" smtClean="0"/>
              <a:t>*Or “how not to teach the Learner Profile”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468313" y="981075"/>
            <a:ext cx="8229600" cy="1143000"/>
          </a:xfrm>
        </p:spPr>
        <p:txBody>
          <a:bodyPr/>
          <a:lstStyle/>
          <a:p>
            <a:pPr eaLnBrk="1" hangingPunct="1"/>
            <a:r>
              <a:rPr lang="en-GB" sz="4600" smtClean="0"/>
              <a:t>Kohn’s 2 meanings of Character Education</a:t>
            </a:r>
          </a:p>
        </p:txBody>
      </p:sp>
      <p:sp>
        <p:nvSpPr>
          <p:cNvPr id="36866" name="Rectangle 3"/>
          <p:cNvSpPr>
            <a:spLocks noGrp="1"/>
          </p:cNvSpPr>
          <p:nvPr>
            <p:ph type="body" idx="1"/>
          </p:nvPr>
        </p:nvSpPr>
        <p:spPr>
          <a:xfrm>
            <a:off x="457200" y="2205038"/>
            <a:ext cx="8229600" cy="4119562"/>
          </a:xfrm>
        </p:spPr>
        <p:txBody>
          <a:bodyPr/>
          <a:lstStyle/>
          <a:p>
            <a:pPr eaLnBrk="1" hangingPunct="1"/>
            <a:r>
              <a:rPr lang="en-GB" smtClean="0"/>
              <a:t>Broad sense: all we do to help “children grow into good people”</a:t>
            </a:r>
          </a:p>
          <a:p>
            <a:pPr eaLnBrk="1" hangingPunct="1"/>
            <a:r>
              <a:rPr lang="en-GB" smtClean="0"/>
              <a:t>Narrow sense of particular moral training</a:t>
            </a:r>
          </a:p>
          <a:p>
            <a:pPr eaLnBrk="1" hangingPunct="1"/>
            <a:r>
              <a:rPr lang="en-GB" smtClean="0"/>
              <a:t>The language must be reclaimed, not surrendered to </a:t>
            </a:r>
          </a:p>
          <a:p>
            <a:pPr marL="742950" lvl="1" indent="-285750" eaLnBrk="1" hangingPunct="1"/>
            <a:r>
              <a:rPr lang="en-GB" smtClean="0"/>
              <a:t>Behaviourists </a:t>
            </a:r>
          </a:p>
          <a:p>
            <a:pPr marL="742950" lvl="1" indent="-285750" eaLnBrk="1" hangingPunct="1"/>
            <a:r>
              <a:rPr lang="en-GB" smtClean="0"/>
              <a:t>Conservative ideologues</a:t>
            </a:r>
          </a:p>
          <a:p>
            <a:pPr marL="742950" lvl="1" indent="-285750" eaLnBrk="1" hangingPunct="1"/>
            <a:r>
              <a:rPr lang="en-GB" smtClean="0"/>
              <a:t>Religious absolutists or notions of “Fix the kids”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AU" smtClean="0"/>
              <a:t>The 2002 Adelaide Challenge</a:t>
            </a:r>
          </a:p>
        </p:txBody>
      </p:sp>
      <p:sp>
        <p:nvSpPr>
          <p:cNvPr id="15362" name="Content Placeholder 2"/>
          <p:cNvSpPr>
            <a:spLocks noGrp="1"/>
          </p:cNvSpPr>
          <p:nvPr>
            <p:ph idx="1"/>
          </p:nvPr>
        </p:nvSpPr>
        <p:spPr/>
        <p:txBody>
          <a:bodyPr/>
          <a:lstStyle/>
          <a:p>
            <a:pPr eaLnBrk="1" hangingPunct="1"/>
            <a:r>
              <a:rPr lang="en-AU" smtClean="0"/>
              <a:t>What has the MYP to say about values?</a:t>
            </a:r>
          </a:p>
          <a:p>
            <a:pPr eaLnBrk="1" hangingPunct="1"/>
            <a:r>
              <a:rPr lang="en-AU" smtClean="0"/>
              <a:t>Implication of constructivism</a:t>
            </a:r>
          </a:p>
          <a:p>
            <a:pPr lvl="1" eaLnBrk="1" hangingPunct="1"/>
            <a:r>
              <a:rPr lang="en-AU" smtClean="0">
                <a:solidFill>
                  <a:srgbClr val="B0105C"/>
                </a:solidFill>
              </a:rPr>
              <a:t>Marshman, R. (2005). </a:t>
            </a:r>
            <a:r>
              <a:rPr lang="en-AU" i="1" smtClean="0">
                <a:solidFill>
                  <a:srgbClr val="B0105C"/>
                </a:solidFill>
              </a:rPr>
              <a:t>Constructivism, values and the IB continuum. </a:t>
            </a:r>
            <a:r>
              <a:rPr lang="en-AU" smtClean="0">
                <a:solidFill>
                  <a:srgbClr val="B0105C"/>
                </a:solidFill>
              </a:rPr>
              <a:t>Paper delivered at IBAEM Regional Conference, Athens.</a:t>
            </a:r>
          </a:p>
          <a:p>
            <a:pPr eaLnBrk="1" hangingPunct="1"/>
            <a:r>
              <a:rPr lang="en-AU" smtClean="0"/>
              <a:t>The trend towards explicitness in AoIs since 2002</a:t>
            </a:r>
          </a:p>
          <a:p>
            <a:pPr eaLnBrk="1" hangingPunct="1"/>
            <a:r>
              <a:rPr lang="en-AU" smtClean="0"/>
              <a:t>Development and adoption of the LP since 2002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GB" smtClean="0"/>
              <a:t>Masquerading Monism</a:t>
            </a:r>
          </a:p>
        </p:txBody>
      </p:sp>
      <p:sp>
        <p:nvSpPr>
          <p:cNvPr id="38914" name="Rectangle 3"/>
          <p:cNvSpPr>
            <a:spLocks noGrp="1"/>
          </p:cNvSpPr>
          <p:nvPr>
            <p:ph type="body" idx="1"/>
          </p:nvPr>
        </p:nvSpPr>
        <p:spPr/>
        <p:txBody>
          <a:bodyPr/>
          <a:lstStyle/>
          <a:p>
            <a:pPr eaLnBrk="1" hangingPunct="1"/>
            <a:r>
              <a:rPr lang="en-GB" dirty="0" smtClean="0"/>
              <a:t>Mistaking good behaviour for good character</a:t>
            </a:r>
          </a:p>
          <a:p>
            <a:pPr eaLnBrk="1" hangingPunct="1"/>
            <a:r>
              <a:rPr lang="en-GB" dirty="0" smtClean="0"/>
              <a:t>Prizing docility, suggestibility</a:t>
            </a:r>
          </a:p>
          <a:p>
            <a:pPr eaLnBrk="1" hangingPunct="1"/>
            <a:endParaRPr lang="en-GB" dirty="0" smtClean="0"/>
          </a:p>
          <a:p>
            <a:pPr eaLnBrk="1" hangingPunct="1"/>
            <a:r>
              <a:rPr lang="en-GB" dirty="0" smtClean="0"/>
              <a:t>Extrinsic rewards (and artificially limited awards) become the motivation for what is judged by someone else as “good”.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en-GB" smtClean="0"/>
              <a:t>Indoctrination</a:t>
            </a:r>
          </a:p>
        </p:txBody>
      </p:sp>
      <p:sp>
        <p:nvSpPr>
          <p:cNvPr id="39938" name="Rectangle 3"/>
          <p:cNvSpPr>
            <a:spLocks noGrp="1"/>
          </p:cNvSpPr>
          <p:nvPr>
            <p:ph type="body" idx="1"/>
          </p:nvPr>
        </p:nvSpPr>
        <p:spPr/>
        <p:txBody>
          <a:bodyPr/>
          <a:lstStyle/>
          <a:p>
            <a:pPr eaLnBrk="1" hangingPunct="1"/>
            <a:r>
              <a:rPr lang="en-GB" dirty="0" smtClean="0"/>
              <a:t>Drilling students in specific behaviours rather than engaging them in deep, critical reflection about certain ways of being. (See Kohn P1-2)</a:t>
            </a:r>
          </a:p>
          <a:p>
            <a:pPr eaLnBrk="1" hangingPunct="1"/>
            <a:endParaRPr lang="en-GB" dirty="0" smtClean="0"/>
          </a:p>
          <a:p>
            <a:pPr eaLnBrk="1" hangingPunct="1"/>
            <a:r>
              <a:rPr lang="en-GB" dirty="0" smtClean="0"/>
              <a:t>Programmed instruction: </a:t>
            </a:r>
            <a:r>
              <a:rPr lang="en-GB" i="1" dirty="0" smtClean="0"/>
              <a:t>It’s Tuesday. This must be honesty.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eaLnBrk="1" hangingPunct="1"/>
            <a:r>
              <a:rPr lang="en-GB" smtClean="0"/>
              <a:t>“Forest of Virtue” approach</a:t>
            </a:r>
          </a:p>
        </p:txBody>
      </p:sp>
      <p:sp>
        <p:nvSpPr>
          <p:cNvPr id="40962" name="Rectangle 3"/>
          <p:cNvSpPr>
            <a:spLocks noGrp="1"/>
          </p:cNvSpPr>
          <p:nvPr>
            <p:ph type="body" idx="1"/>
          </p:nvPr>
        </p:nvSpPr>
        <p:spPr/>
        <p:txBody>
          <a:bodyPr/>
          <a:lstStyle/>
          <a:p>
            <a:pPr eaLnBrk="1" hangingPunct="1"/>
            <a:r>
              <a:rPr lang="en-GB" smtClean="0"/>
              <a:t>“The virtues themselves are </a:t>
            </a:r>
            <a:r>
              <a:rPr lang="en-GB" i="1" smtClean="0"/>
              <a:t>not open to debate</a:t>
            </a:r>
            <a:r>
              <a:rPr lang="en-GB" smtClean="0"/>
              <a:t>, the headmaster insists, since moral precepts in his view enjoy the same status as mathematical truths” (P2)</a:t>
            </a:r>
          </a:p>
          <a:p>
            <a:pPr eaLnBrk="1" hangingPunct="1"/>
            <a:endParaRPr lang="en-GB"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en-GB" smtClean="0"/>
              <a:t>Constructivist stance &amp; LP</a:t>
            </a:r>
          </a:p>
        </p:txBody>
      </p:sp>
      <p:sp>
        <p:nvSpPr>
          <p:cNvPr id="41986" name="Rectangle 3"/>
          <p:cNvSpPr>
            <a:spLocks noGrp="1"/>
          </p:cNvSpPr>
          <p:nvPr>
            <p:ph type="body" idx="1"/>
          </p:nvPr>
        </p:nvSpPr>
        <p:spPr/>
        <p:txBody>
          <a:bodyPr/>
          <a:lstStyle/>
          <a:p>
            <a:pPr eaLnBrk="1" hangingPunct="1"/>
            <a:r>
              <a:rPr lang="en-GB" dirty="0" smtClean="0"/>
              <a:t>Schools as social systems and existing within social systems</a:t>
            </a:r>
          </a:p>
          <a:p>
            <a:pPr eaLnBrk="1" hangingPunct="1"/>
            <a:endParaRPr lang="en-GB" dirty="0" smtClean="0"/>
          </a:p>
          <a:p>
            <a:pPr eaLnBrk="1" hangingPunct="1"/>
            <a:r>
              <a:rPr lang="en-GB" dirty="0" smtClean="0"/>
              <a:t>Versus</a:t>
            </a:r>
          </a:p>
          <a:p>
            <a:pPr eaLnBrk="1" hangingPunct="1"/>
            <a:endParaRPr lang="en-GB" dirty="0" smtClean="0"/>
          </a:p>
          <a:p>
            <a:pPr eaLnBrk="1" hangingPunct="1"/>
            <a:r>
              <a:rPr lang="en-GB" dirty="0" smtClean="0"/>
              <a:t>Fix the basically evil child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en-GB" smtClean="0"/>
              <a:t>Kohn’s 5 basic questions</a:t>
            </a:r>
          </a:p>
        </p:txBody>
      </p:sp>
      <p:sp>
        <p:nvSpPr>
          <p:cNvPr id="43010" name="Rectangle 3"/>
          <p:cNvSpPr>
            <a:spLocks noGrp="1"/>
          </p:cNvSpPr>
          <p:nvPr>
            <p:ph type="body" idx="1"/>
          </p:nvPr>
        </p:nvSpPr>
        <p:spPr/>
        <p:txBody>
          <a:bodyPr/>
          <a:lstStyle/>
          <a:p>
            <a:pPr eaLnBrk="1" hangingPunct="1"/>
            <a:r>
              <a:rPr lang="en-GB" smtClean="0"/>
              <a:t>At what level are problems addressed? </a:t>
            </a:r>
          </a:p>
          <a:p>
            <a:pPr eaLnBrk="1" hangingPunct="1"/>
            <a:r>
              <a:rPr lang="en-GB" smtClean="0"/>
              <a:t>What is the underlying theory of human nature? </a:t>
            </a:r>
          </a:p>
          <a:p>
            <a:pPr eaLnBrk="1" hangingPunct="1"/>
            <a:r>
              <a:rPr lang="en-GB" smtClean="0"/>
              <a:t>What is the ultimate goal? </a:t>
            </a:r>
          </a:p>
          <a:p>
            <a:pPr eaLnBrk="1" hangingPunct="1"/>
            <a:r>
              <a:rPr lang="en-GB" smtClean="0"/>
              <a:t>Which values are promoted? </a:t>
            </a:r>
          </a:p>
          <a:p>
            <a:pPr eaLnBrk="1" hangingPunct="1"/>
            <a:r>
              <a:rPr lang="en-GB" smtClean="0"/>
              <a:t> How is learning thought to take place?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en-GB" sz="3600" smtClean="0"/>
              <a:t>1. At what level are problems addressed?</a:t>
            </a:r>
          </a:p>
        </p:txBody>
      </p:sp>
      <p:sp>
        <p:nvSpPr>
          <p:cNvPr id="44034" name="Rectangle 3"/>
          <p:cNvSpPr>
            <a:spLocks noGrp="1"/>
          </p:cNvSpPr>
          <p:nvPr>
            <p:ph type="body" idx="1"/>
          </p:nvPr>
        </p:nvSpPr>
        <p:spPr/>
        <p:txBody>
          <a:bodyPr/>
          <a:lstStyle/>
          <a:p>
            <a:pPr eaLnBrk="1" hangingPunct="1"/>
            <a:endParaRPr lang="en-GB" dirty="0" smtClean="0"/>
          </a:p>
          <a:p>
            <a:pPr eaLnBrk="1" hangingPunct="1"/>
            <a:r>
              <a:rPr lang="en-GB" dirty="0" smtClean="0"/>
              <a:t>Fix the kids or transform schools and classrooms?</a:t>
            </a:r>
          </a:p>
          <a:p>
            <a:pPr eaLnBrk="1" hangingPunct="1"/>
            <a:r>
              <a:rPr lang="en-GB" dirty="0" smtClean="0"/>
              <a:t>Importance of social contexts</a:t>
            </a:r>
          </a:p>
          <a:p>
            <a:pPr eaLnBrk="1" hangingPunct="1"/>
            <a:r>
              <a:rPr lang="en-GB" dirty="0" smtClean="0"/>
              <a:t>“Fundamental attribution error” (a social psychology term)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68313" y="836613"/>
            <a:ext cx="8229600" cy="1143000"/>
          </a:xfrm>
        </p:spPr>
        <p:txBody>
          <a:bodyPr/>
          <a:lstStyle/>
          <a:p>
            <a:pPr eaLnBrk="1" hangingPunct="1"/>
            <a:r>
              <a:rPr lang="en-GB" sz="3600" smtClean="0"/>
              <a:t>2 What is the underlying theory of human nature?</a:t>
            </a:r>
            <a:r>
              <a:rPr lang="en-GB" sz="4600" smtClean="0"/>
              <a:t> </a:t>
            </a:r>
          </a:p>
        </p:txBody>
      </p:sp>
      <p:sp>
        <p:nvSpPr>
          <p:cNvPr id="45058" name="Rectangle 3"/>
          <p:cNvSpPr>
            <a:spLocks noGrp="1"/>
          </p:cNvSpPr>
          <p:nvPr>
            <p:ph type="body" idx="1"/>
          </p:nvPr>
        </p:nvSpPr>
        <p:spPr>
          <a:xfrm>
            <a:off x="395288" y="2060575"/>
            <a:ext cx="8229600" cy="4389438"/>
          </a:xfrm>
        </p:spPr>
        <p:txBody>
          <a:bodyPr/>
          <a:lstStyle/>
          <a:p>
            <a:pPr eaLnBrk="1" hangingPunct="1"/>
            <a:r>
              <a:rPr lang="en-GB" dirty="0" smtClean="0"/>
              <a:t>Fundamental selfishness</a:t>
            </a:r>
          </a:p>
          <a:p>
            <a:pPr eaLnBrk="1" hangingPunct="1"/>
            <a:r>
              <a:rPr lang="en-GB" dirty="0" smtClean="0"/>
              <a:t>War between desire and reason</a:t>
            </a:r>
          </a:p>
          <a:p>
            <a:pPr eaLnBrk="1" hangingPunct="1"/>
            <a:r>
              <a:rPr lang="en-GB" dirty="0" smtClean="0"/>
              <a:t>Character  seen as “capacity to control impulse and defer gratification”</a:t>
            </a:r>
          </a:p>
          <a:p>
            <a:pPr eaLnBrk="1" hangingPunct="1"/>
            <a:endParaRPr lang="en-GB" dirty="0" smtClean="0"/>
          </a:p>
          <a:p>
            <a:pPr eaLnBrk="1" hangingPunct="1"/>
            <a:r>
              <a:rPr lang="en-GB" dirty="0" smtClean="0"/>
              <a:t>Or that children are equally potentially moral as empirical studies suggest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en-GB" sz="3600" smtClean="0"/>
              <a:t>3 </a:t>
            </a:r>
            <a:r>
              <a:rPr lang="en-GB" sz="4000" smtClean="0"/>
              <a:t>What is the ultimate goal?</a:t>
            </a:r>
            <a:r>
              <a:rPr lang="en-GB" smtClean="0"/>
              <a:t> </a:t>
            </a:r>
          </a:p>
        </p:txBody>
      </p:sp>
      <p:sp>
        <p:nvSpPr>
          <p:cNvPr id="46082" name="Rectangle 3"/>
          <p:cNvSpPr>
            <a:spLocks noGrp="1"/>
          </p:cNvSpPr>
          <p:nvPr>
            <p:ph type="body" idx="1"/>
          </p:nvPr>
        </p:nvSpPr>
        <p:spPr/>
        <p:txBody>
          <a:bodyPr/>
          <a:lstStyle/>
          <a:p>
            <a:pPr eaLnBrk="1" hangingPunct="1"/>
            <a:r>
              <a:rPr lang="en-GB" smtClean="0"/>
              <a:t>Social conservatism or “helping children become active participants in a democratic society…” (p.5)</a:t>
            </a:r>
          </a:p>
          <a:p>
            <a:pPr eaLnBrk="1" hangingPunct="1"/>
            <a:endParaRPr lang="en-GB" smtClean="0"/>
          </a:p>
          <a:p>
            <a:pPr eaLnBrk="1" hangingPunct="1"/>
            <a:r>
              <a:rPr lang="en-GB" smtClean="0"/>
              <a:t>Which traditions are worth preserving? Why?</a:t>
            </a:r>
          </a:p>
          <a:p>
            <a:pPr eaLnBrk="1" hangingPunct="1"/>
            <a:endParaRPr lang="en-GB" smtClean="0"/>
          </a:p>
          <a:p>
            <a:pPr eaLnBrk="1" hangingPunct="1"/>
            <a:endParaRPr lang="en-GB" smtClean="0"/>
          </a:p>
          <a:p>
            <a:pPr eaLnBrk="1" hangingPunct="1"/>
            <a:endParaRPr lang="en-GB" smtClean="0"/>
          </a:p>
          <a:p>
            <a:pPr eaLnBrk="1" hangingPunct="1"/>
            <a:r>
              <a:rPr lang="en-GB" smtClean="0"/>
              <a:t>(A possible aside on national curricula…here or later.)</a:t>
            </a:r>
          </a:p>
          <a:p>
            <a:pPr eaLnBrk="1" hangingPunct="1">
              <a:buFont typeface="Wingdings 2" pitchFamily="18" charset="2"/>
              <a:buNone/>
            </a:pPr>
            <a:endParaRPr lang="en-GB"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en-GB" sz="4000" smtClean="0"/>
              <a:t>4 Which values are promoted?</a:t>
            </a:r>
            <a:r>
              <a:rPr lang="en-GB" smtClean="0"/>
              <a:t> </a:t>
            </a:r>
          </a:p>
        </p:txBody>
      </p:sp>
      <p:sp>
        <p:nvSpPr>
          <p:cNvPr id="47106" name="Rectangle 3"/>
          <p:cNvSpPr>
            <a:spLocks noGrp="1"/>
          </p:cNvSpPr>
          <p:nvPr>
            <p:ph type="body" idx="1"/>
          </p:nvPr>
        </p:nvSpPr>
        <p:spPr/>
        <p:txBody>
          <a:bodyPr/>
          <a:lstStyle/>
          <a:p>
            <a:pPr eaLnBrk="1" hangingPunct="1"/>
            <a:r>
              <a:rPr lang="en-GB" dirty="0" smtClean="0"/>
              <a:t>Whose? </a:t>
            </a:r>
            <a:r>
              <a:rPr lang="en-GB" i="1" dirty="0" smtClean="0"/>
              <a:t>Cui bono?</a:t>
            </a:r>
          </a:p>
          <a:p>
            <a:pPr eaLnBrk="1" hangingPunct="1"/>
            <a:r>
              <a:rPr lang="en-GB" dirty="0" smtClean="0"/>
              <a:t>Unquestioning obedience or compliance seen as virtuous?</a:t>
            </a:r>
          </a:p>
          <a:p>
            <a:pPr eaLnBrk="1" hangingPunct="1"/>
            <a:r>
              <a:rPr lang="en-GB" dirty="0" err="1" smtClean="0"/>
              <a:t>Glasser</a:t>
            </a:r>
            <a:r>
              <a:rPr lang="en-GB" dirty="0" smtClean="0"/>
              <a:t>: “…many educators teach thoughtless conformity to school rules and call the conforming child responsible”</a:t>
            </a:r>
          </a:p>
          <a:p>
            <a:pPr eaLnBrk="1" hangingPunct="1"/>
            <a:r>
              <a:rPr lang="en-GB" b="1" dirty="0" smtClean="0"/>
              <a:t>Empathy</a:t>
            </a:r>
            <a:r>
              <a:rPr lang="en-GB" dirty="0" smtClean="0"/>
              <a:t> and </a:t>
            </a:r>
            <a:r>
              <a:rPr lang="en-GB" b="1" dirty="0" smtClean="0"/>
              <a:t>scepticism</a:t>
            </a:r>
            <a:r>
              <a:rPr lang="en-GB" dirty="0" smtClean="0"/>
              <a:t> as worthy contenders?</a:t>
            </a:r>
          </a:p>
          <a:p>
            <a:pPr eaLnBrk="1" hangingPunct="1"/>
            <a:r>
              <a:rPr lang="en-GB" b="1" dirty="0" smtClean="0"/>
              <a:t>Self determination</a:t>
            </a:r>
            <a:r>
              <a:rPr lang="en-GB" dirty="0" smtClean="0"/>
              <a:t> as much as </a:t>
            </a:r>
            <a:r>
              <a:rPr lang="en-GB" b="1" dirty="0" smtClean="0"/>
              <a:t>self control</a:t>
            </a:r>
            <a:r>
              <a:rPr lang="en-GB" dirty="0" smtClean="0"/>
              <a:t>?</a:t>
            </a:r>
          </a:p>
          <a:p>
            <a:pPr eaLnBrk="1" hangingPunct="1"/>
            <a:r>
              <a:rPr lang="en-GB" dirty="0" smtClean="0"/>
              <a:t>Which senses of </a:t>
            </a:r>
            <a:r>
              <a:rPr lang="en-GB" b="1" dirty="0" smtClean="0"/>
              <a:t>“authority”</a:t>
            </a:r>
            <a:r>
              <a:rPr lang="en-GB" dirty="0"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395288" y="981075"/>
            <a:ext cx="8229600" cy="1143000"/>
          </a:xfrm>
        </p:spPr>
        <p:txBody>
          <a:bodyPr/>
          <a:lstStyle/>
          <a:p>
            <a:pPr eaLnBrk="1" hangingPunct="1"/>
            <a:r>
              <a:rPr lang="en-GB" sz="3600" smtClean="0"/>
              <a:t>5 </a:t>
            </a:r>
            <a:r>
              <a:rPr lang="en-GB" sz="4600" smtClean="0"/>
              <a:t>How is learning thought to take place?</a:t>
            </a:r>
          </a:p>
        </p:txBody>
      </p:sp>
      <p:sp>
        <p:nvSpPr>
          <p:cNvPr id="48130" name="Rectangle 3"/>
          <p:cNvSpPr>
            <a:spLocks noGrp="1"/>
          </p:cNvSpPr>
          <p:nvPr>
            <p:ph type="body" idx="1"/>
          </p:nvPr>
        </p:nvSpPr>
        <p:spPr>
          <a:xfrm>
            <a:off x="468313" y="2276475"/>
            <a:ext cx="8229600" cy="4389438"/>
          </a:xfrm>
        </p:spPr>
        <p:txBody>
          <a:bodyPr/>
          <a:lstStyle/>
          <a:p>
            <a:pPr eaLnBrk="1" hangingPunct="1"/>
            <a:r>
              <a:rPr lang="en-GB" dirty="0" smtClean="0"/>
              <a:t>Kohn claims that </a:t>
            </a:r>
            <a:r>
              <a:rPr lang="en-GB" i="1" dirty="0" smtClean="0"/>
              <a:t>telling and compelling</a:t>
            </a:r>
            <a:r>
              <a:rPr lang="en-GB" dirty="0" smtClean="0"/>
              <a:t> is still accepted in the values arena by some who reject the model in academic subjects.</a:t>
            </a:r>
          </a:p>
          <a:p>
            <a:pPr marL="742950" lvl="1" indent="-285750" eaLnBrk="1" hangingPunct="1"/>
            <a:r>
              <a:rPr lang="en-GB" dirty="0" smtClean="0"/>
              <a:t>Demand compliance</a:t>
            </a:r>
          </a:p>
          <a:p>
            <a:pPr marL="742950" lvl="1" indent="-285750" eaLnBrk="1" hangingPunct="1"/>
            <a:r>
              <a:rPr lang="en-GB" dirty="0" smtClean="0"/>
              <a:t>Advertising approaches</a:t>
            </a:r>
          </a:p>
          <a:p>
            <a:pPr marL="742950" lvl="1" indent="-285750" eaLnBrk="1" hangingPunct="1"/>
            <a:r>
              <a:rPr lang="en-GB" dirty="0" smtClean="0"/>
              <a:t>Multiple choice answers</a:t>
            </a:r>
          </a:p>
          <a:p>
            <a:pPr marL="742950" lvl="1" indent="-285750" eaLnBrk="1" hangingPunct="1"/>
            <a:r>
              <a:rPr lang="en-GB" dirty="0" smtClean="0"/>
              <a:t>Directed discussion</a:t>
            </a:r>
          </a:p>
          <a:p>
            <a:pPr eaLnBrk="1" hangingPunct="1"/>
            <a:r>
              <a:rPr lang="en-GB" dirty="0" smtClean="0"/>
              <a:t>Constructivism </a:t>
            </a:r>
            <a:r>
              <a:rPr lang="en-GB" b="1" i="1" dirty="0" smtClean="0"/>
              <a:t>requires</a:t>
            </a:r>
            <a:r>
              <a:rPr lang="en-GB" dirty="0" smtClean="0"/>
              <a:t> reinvention</a:t>
            </a:r>
          </a:p>
          <a:p>
            <a:pPr eaLnBrk="1" hangingPunct="1"/>
            <a:r>
              <a:rPr lang="en-GB" dirty="0" smtClean="0"/>
              <a:t>Adults as models</a:t>
            </a:r>
          </a:p>
          <a:p>
            <a:pPr marL="742950" lvl="1" indent="-285750" eaLnBrk="1" hangingPunct="1">
              <a:buFont typeface="Wingdings 2" pitchFamily="18" charset="2"/>
              <a:buNone/>
            </a:pPr>
            <a:endParaRPr lang="en-GB"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457200" y="6356350"/>
            <a:ext cx="2133600" cy="365125"/>
          </a:xfrm>
          <a:prstGeom prst="rect">
            <a:avLst/>
          </a:prstGeom>
          <a:noFill/>
        </p:spPr>
        <p:txBody>
          <a:bodyPr lIns="0" tIns="0" rIns="0" bIns="0" anchor="b"/>
          <a:lstStyle/>
          <a:p>
            <a:pPr fontAlgn="auto">
              <a:spcBef>
                <a:spcPts val="0"/>
              </a:spcBef>
              <a:spcAft>
                <a:spcPts val="0"/>
              </a:spcAft>
              <a:defRPr/>
            </a:pPr>
            <a:r>
              <a:rPr lang="en-GB" sz="1200">
                <a:solidFill>
                  <a:schemeClr val="tx2">
                    <a:shade val="90000"/>
                  </a:schemeClr>
                </a:solidFill>
                <a:latin typeface="+mn-lt"/>
              </a:rPr>
              <a:t>Page </a:t>
            </a:r>
            <a:fld id="{97341597-6272-43D3-AE25-AA35613DBFAD}" type="slidenum">
              <a:rPr lang="en-GB" sz="1200">
                <a:solidFill>
                  <a:schemeClr val="tx2">
                    <a:shade val="90000"/>
                  </a:schemeClr>
                </a:solidFill>
                <a:latin typeface="+mn-lt"/>
              </a:rPr>
              <a:pPr fontAlgn="auto">
                <a:spcBef>
                  <a:spcPts val="0"/>
                </a:spcBef>
                <a:spcAft>
                  <a:spcPts val="0"/>
                </a:spcAft>
                <a:defRPr/>
              </a:pPr>
              <a:t>3</a:t>
            </a:fld>
            <a:endParaRPr lang="en-GB" sz="1200">
              <a:solidFill>
                <a:schemeClr val="tx2">
                  <a:shade val="90000"/>
                </a:schemeClr>
              </a:solidFill>
              <a:latin typeface="+mn-lt"/>
            </a:endParaRPr>
          </a:p>
        </p:txBody>
      </p:sp>
      <p:sp>
        <p:nvSpPr>
          <p:cNvPr id="16386" name="Rectangle 2"/>
          <p:cNvSpPr>
            <a:spLocks noGrp="1" noChangeArrowheads="1"/>
          </p:cNvSpPr>
          <p:nvPr>
            <p:ph type="title" idx="4294967295"/>
          </p:nvPr>
        </p:nvSpPr>
        <p:spPr/>
        <p:txBody>
          <a:bodyPr/>
          <a:lstStyle/>
          <a:p>
            <a:pPr eaLnBrk="1" hangingPunct="1"/>
            <a:r>
              <a:rPr lang="en-GB" smtClean="0"/>
              <a:t>Learner Profile </a:t>
            </a:r>
            <a:r>
              <a:rPr lang="en-GB" i="1" smtClean="0"/>
              <a:t>should </a:t>
            </a:r>
            <a:r>
              <a:rPr lang="en-GB" smtClean="0"/>
              <a:t> be</a:t>
            </a:r>
          </a:p>
        </p:txBody>
      </p:sp>
      <p:sp>
        <p:nvSpPr>
          <p:cNvPr id="16387" name="Rectangle 3"/>
          <p:cNvSpPr>
            <a:spLocks noGrp="1" noChangeArrowheads="1"/>
          </p:cNvSpPr>
          <p:nvPr>
            <p:ph type="body" idx="4294967295"/>
          </p:nvPr>
        </p:nvSpPr>
        <p:spPr/>
        <p:txBody>
          <a:bodyPr/>
          <a:lstStyle/>
          <a:p>
            <a:pPr eaLnBrk="1" hangingPunct="1"/>
            <a:r>
              <a:rPr lang="en-US" sz="2800" b="1" smtClean="0"/>
              <a:t>Non absolutist</a:t>
            </a:r>
          </a:p>
          <a:p>
            <a:pPr eaLnBrk="1" hangingPunct="1"/>
            <a:r>
              <a:rPr lang="en-US" sz="2800" b="1" smtClean="0"/>
              <a:t>Non fundamentalist</a:t>
            </a:r>
          </a:p>
          <a:p>
            <a:pPr eaLnBrk="1" hangingPunct="1"/>
            <a:r>
              <a:rPr lang="en-US" sz="2800" b="1" smtClean="0"/>
              <a:t>Constructivist</a:t>
            </a:r>
          </a:p>
          <a:p>
            <a:pPr eaLnBrk="1" hangingPunct="1"/>
            <a:r>
              <a:rPr lang="en-US" sz="2800" b="1" smtClean="0"/>
              <a:t>Not relativist either – others can also be wrong</a:t>
            </a:r>
          </a:p>
          <a:p>
            <a:pPr eaLnBrk="1" hangingPunct="1"/>
            <a:r>
              <a:rPr lang="en-US" sz="2800" b="1" smtClean="0"/>
              <a:t>Antithesis of some approaches to “Character Education”</a:t>
            </a:r>
            <a:r>
              <a:rPr lang="en-US" sz="2800" b="1" i="1" smtClean="0"/>
              <a:t> – </a:t>
            </a:r>
            <a:r>
              <a:rPr lang="en-US" sz="2800" b="1" smtClean="0"/>
              <a:t>see Alfie Kohn: </a:t>
            </a:r>
            <a:r>
              <a:rPr lang="en-US" sz="2800" b="1" i="1" smtClean="0"/>
              <a:t>How not to teach values</a:t>
            </a:r>
            <a:endParaRPr lang="en-US" sz="2800" b="1" smtClean="0"/>
          </a:p>
          <a:p>
            <a:pPr eaLnBrk="1" hangingPunct="1"/>
            <a:endParaRPr lang="en-GB" sz="28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AU" smtClean="0"/>
              <a:t>LP is not absolutist</a:t>
            </a:r>
          </a:p>
        </p:txBody>
      </p:sp>
      <p:sp>
        <p:nvSpPr>
          <p:cNvPr id="49154" name="Content Placeholder 2"/>
          <p:cNvSpPr>
            <a:spLocks noGrp="1"/>
          </p:cNvSpPr>
          <p:nvPr>
            <p:ph idx="1"/>
          </p:nvPr>
        </p:nvSpPr>
        <p:spPr/>
        <p:txBody>
          <a:bodyPr/>
          <a:lstStyle/>
          <a:p>
            <a:pPr eaLnBrk="1" hangingPunct="1"/>
            <a:r>
              <a:rPr lang="en-AU" smtClean="0"/>
              <a:t>Neither is the values perspective entailed in AoIs</a:t>
            </a:r>
          </a:p>
          <a:p>
            <a:pPr eaLnBrk="1" hangingPunct="1"/>
            <a:endParaRPr lang="en-AU" smtClean="0"/>
          </a:p>
          <a:p>
            <a:pPr eaLnBrk="1" hangingPunct="1"/>
            <a:r>
              <a:rPr lang="en-AU" smtClean="0"/>
              <a:t>BUT it is not moral relativism  (mere apathy?)</a:t>
            </a:r>
          </a:p>
          <a:p>
            <a:pPr eaLnBrk="1" hangingPunct="1">
              <a:buFont typeface="Wingdings 2" pitchFamily="18" charset="2"/>
              <a:buNone/>
            </a:pPr>
            <a:endParaRPr lang="en-AU" smtClean="0"/>
          </a:p>
          <a:p>
            <a:pPr eaLnBrk="1" hangingPunct="1"/>
            <a:r>
              <a:rPr lang="en-AU" smtClean="0"/>
              <a:t>Possibility of “universal values” as distinct from “universalism” </a:t>
            </a:r>
          </a:p>
          <a:p>
            <a:pPr eaLnBrk="1" hangingPunct="1"/>
            <a:r>
              <a:rPr lang="en-AU" smtClean="0"/>
              <a:t>(Kant’s duty-full categorical imperatives? A ToK question for another day!)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AU" smtClean="0"/>
              <a:t>Isaiah Berlin on Pluralism</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GB" dirty="0" smtClean="0"/>
              <a:t>I came to the conclusion that there is a plurality of ideals, as there is a plurality of cultures and of temperaments. I am not a relativist; I do not say "I like my coffee with milk and you like it without; I am in </a:t>
            </a:r>
            <a:r>
              <a:rPr lang="en-GB" dirty="0" err="1" smtClean="0"/>
              <a:t>favor</a:t>
            </a:r>
            <a:r>
              <a:rPr lang="en-GB" dirty="0" smtClean="0"/>
              <a:t> of kindness and you prefer concentration camps" -- each of us with his own values, which cannot be overcome or integrated. This I believe to be false. But I do believe that there is a plurality of values which men can and do seek, and that these values differ. There is not an infinity of them: the number of human values, of values that I can pursue while maintaining my human semblance, my human character, is finite -- let us say 74, or perhaps 122, or 26, but finite, whatever it may be. And the difference it makes is that if a man pursues one of these values, I, who do not, am able to understand why he pursues it or what it would be like, in his circumstances, for me to be induced to pursue it. Hence the possibility of human understanding. </a:t>
            </a:r>
            <a:endParaRPr lang="en-AU" dirty="0" smtClean="0"/>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AU" smtClean="0"/>
              <a:t>These quotations</a:t>
            </a:r>
          </a:p>
        </p:txBody>
      </p:sp>
      <p:sp>
        <p:nvSpPr>
          <p:cNvPr id="51202" name="Content Placeholder 2"/>
          <p:cNvSpPr>
            <a:spLocks noGrp="1"/>
          </p:cNvSpPr>
          <p:nvPr>
            <p:ph idx="1"/>
          </p:nvPr>
        </p:nvSpPr>
        <p:spPr/>
        <p:txBody>
          <a:bodyPr/>
          <a:lstStyle/>
          <a:p>
            <a:pPr eaLnBrk="1" hangingPunct="1"/>
            <a:endParaRPr lang="en-GB" smtClean="0"/>
          </a:p>
          <a:p>
            <a:pPr eaLnBrk="1" hangingPunct="1"/>
            <a:r>
              <a:rPr lang="en-GB" smtClean="0"/>
              <a:t>Are from the last essay written by Isaiah Berlin</a:t>
            </a:r>
          </a:p>
          <a:p>
            <a:pPr eaLnBrk="1" hangingPunct="1">
              <a:buFont typeface="Wingdings 2" pitchFamily="18" charset="2"/>
              <a:buNone/>
            </a:pPr>
            <a:endParaRPr lang="en-GB" smtClean="0"/>
          </a:p>
          <a:p>
            <a:pPr eaLnBrk="1" hangingPunct="1"/>
            <a:r>
              <a:rPr lang="en-AU" smtClean="0"/>
              <a:t>Berlin, I. (1998). The first and the last (extract). </a:t>
            </a:r>
            <a:r>
              <a:rPr lang="en-AU" i="1" smtClean="0"/>
              <a:t>New York Review of Books</a:t>
            </a:r>
            <a:r>
              <a:rPr lang="en-AU" smtClean="0"/>
              <a:t>, 45(8).</a:t>
            </a:r>
          </a:p>
          <a:p>
            <a:pPr eaLnBrk="1" hangingPunct="1"/>
            <a:endParaRPr lang="en-AU" smtClean="0"/>
          </a:p>
          <a:p>
            <a:pPr eaLnBrk="1" hangingPunct="1"/>
            <a:endParaRPr lang="en-AU"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AU" smtClean="0"/>
              <a:t>Berlin again</a:t>
            </a:r>
          </a:p>
        </p:txBody>
      </p:sp>
      <p:sp>
        <p:nvSpPr>
          <p:cNvPr id="52226" name="Content Placeholder 2"/>
          <p:cNvSpPr>
            <a:spLocks noGrp="1"/>
          </p:cNvSpPr>
          <p:nvPr>
            <p:ph idx="1"/>
          </p:nvPr>
        </p:nvSpPr>
        <p:spPr/>
        <p:txBody>
          <a:bodyPr/>
          <a:lstStyle/>
          <a:p>
            <a:pPr eaLnBrk="1" hangingPunct="1"/>
            <a:r>
              <a:rPr lang="en-GB" smtClean="0"/>
              <a:t>If pluralism is a valid view, and respect between systems of values which are not necessarily hostile to each other is possible, then toleration and liberal consequences follow, as they do not either from monism (only one set of values is true, all the others are false) or from relativism (my values are mine, yours are yours, and if we clash, too bad, neither of us can claim to be right). </a:t>
            </a:r>
            <a:endParaRPr lang="en-AU"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4000" dirty="0" smtClean="0">
                <a:solidFill>
                  <a:schemeClr val="accent2">
                    <a:lumMod val="75000"/>
                  </a:schemeClr>
                </a:solidFill>
              </a:rPr>
              <a:t>Diana Eck: Harvard Project on Pluralism</a:t>
            </a:r>
            <a:endParaRPr lang="en-AU" sz="4000"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Energetic engagement with diversity (not mere recognition)</a:t>
            </a:r>
          </a:p>
          <a:p>
            <a:pPr marL="274320" indent="-274320" eaLnBrk="1" fontAlgn="auto" hangingPunct="1">
              <a:spcAft>
                <a:spcPts val="0"/>
              </a:spcAft>
              <a:buClr>
                <a:schemeClr val="accent3"/>
              </a:buClr>
              <a:buFont typeface="Wingdings 2"/>
              <a:buChar char=""/>
              <a:defRPr/>
            </a:pPr>
            <a:r>
              <a:rPr lang="en-GB" dirty="0" smtClean="0"/>
              <a:t>Active seeking of understanding across the lines of difference ; “tolerance is too thin a foundation for a world of religious difference and proximity”</a:t>
            </a:r>
          </a:p>
          <a:p>
            <a:pPr marL="274320" indent="-274320" eaLnBrk="1" fontAlgn="auto" hangingPunct="1">
              <a:spcAft>
                <a:spcPts val="0"/>
              </a:spcAft>
              <a:buClr>
                <a:schemeClr val="accent3"/>
              </a:buClr>
              <a:buFont typeface="Wingdings 2"/>
              <a:buChar char=""/>
              <a:defRPr/>
            </a:pPr>
            <a:r>
              <a:rPr lang="en-GB" dirty="0" smtClean="0"/>
              <a:t>Encounter of commitments (not relativism)</a:t>
            </a:r>
          </a:p>
          <a:p>
            <a:pPr marL="274320" indent="-274320" eaLnBrk="1" fontAlgn="auto" hangingPunct="1">
              <a:spcAft>
                <a:spcPts val="0"/>
              </a:spcAft>
              <a:buClr>
                <a:schemeClr val="accent3"/>
              </a:buClr>
              <a:buFont typeface="Wingdings 2"/>
              <a:buChar char=""/>
              <a:defRPr/>
            </a:pPr>
            <a:r>
              <a:rPr lang="en-GB" dirty="0" smtClean="0"/>
              <a:t>Based on dialogue: “being at the table with one’s commitments”</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pitchFamily="2" charset="2"/>
              <a:buNone/>
              <a:defRPr/>
            </a:pPr>
            <a:r>
              <a:rPr lang="en-GB" dirty="0" smtClean="0">
                <a:hlinkClick r:id="rId3"/>
              </a:rPr>
              <a:t>www.pluralism.org</a:t>
            </a:r>
            <a:r>
              <a:rPr lang="en-GB" dirty="0" smtClean="0"/>
              <a:t> </a:t>
            </a:r>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p:cNvSpPr>
          <p:nvPr>
            <p:ph type="title"/>
          </p:nvPr>
        </p:nvSpPr>
        <p:spPr>
          <a:xfrm>
            <a:off x="457200" y="692150"/>
            <a:ext cx="8229600" cy="720725"/>
          </a:xfrm>
        </p:spPr>
        <p:txBody>
          <a:bodyPr>
            <a:normAutofit fontScale="90000"/>
          </a:bodyPr>
          <a:lstStyle/>
          <a:p>
            <a:pPr>
              <a:defRPr/>
            </a:pPr>
            <a:r>
              <a:rPr lang="en-GB" sz="4600" smtClean="0"/>
              <a:t>Brilliant Horacek</a:t>
            </a:r>
          </a:p>
        </p:txBody>
      </p:sp>
      <p:sp>
        <p:nvSpPr>
          <p:cNvPr id="3" name="Slide Number Placeholder 1"/>
          <p:cNvSpPr txBox="1">
            <a:spLocks noGrp="1"/>
          </p:cNvSpPr>
          <p:nvPr/>
        </p:nvSpPr>
        <p:spPr>
          <a:xfrm>
            <a:off x="457200" y="6375400"/>
            <a:ext cx="2133600" cy="373063"/>
          </a:xfrm>
          <a:prstGeom prst="rect">
            <a:avLst/>
          </a:prstGeom>
          <a:noFill/>
        </p:spPr>
        <p:txBody>
          <a:bodyPr lIns="0" tIns="0" rIns="0" bIns="0" anchor="b"/>
          <a:lstStyle/>
          <a:p>
            <a:pPr fontAlgn="auto">
              <a:spcBef>
                <a:spcPts val="0"/>
              </a:spcBef>
              <a:spcAft>
                <a:spcPts val="0"/>
              </a:spcAft>
              <a:defRPr/>
            </a:pPr>
            <a:r>
              <a:rPr lang="en-GB" sz="1200">
                <a:solidFill>
                  <a:schemeClr val="tx2">
                    <a:shade val="90000"/>
                  </a:schemeClr>
                </a:solidFill>
                <a:latin typeface="+mn-lt"/>
              </a:rPr>
              <a:t>Page </a:t>
            </a:r>
            <a:fld id="{E36CC79A-99B4-437E-9854-07E133394367}" type="slidenum">
              <a:rPr lang="en-GB" sz="1200">
                <a:solidFill>
                  <a:schemeClr val="tx2">
                    <a:shade val="90000"/>
                  </a:schemeClr>
                </a:solidFill>
                <a:latin typeface="+mn-lt"/>
              </a:rPr>
              <a:pPr fontAlgn="auto">
                <a:spcBef>
                  <a:spcPts val="0"/>
                </a:spcBef>
                <a:spcAft>
                  <a:spcPts val="0"/>
                </a:spcAft>
                <a:defRPr/>
              </a:pPr>
              <a:t>35</a:t>
            </a:fld>
            <a:endParaRPr lang="en-GB" sz="1200">
              <a:solidFill>
                <a:schemeClr val="tx2">
                  <a:shade val="90000"/>
                </a:schemeClr>
              </a:solidFill>
              <a:latin typeface="+mn-lt"/>
            </a:endParaRPr>
          </a:p>
        </p:txBody>
      </p:sp>
      <p:pic>
        <p:nvPicPr>
          <p:cNvPr id="54275" name="Picture 5" descr="Horacek Know Care"/>
          <p:cNvPicPr>
            <a:picLocks noChangeAspect="1" noChangeArrowheads="1"/>
          </p:cNvPicPr>
          <p:nvPr/>
        </p:nvPicPr>
        <p:blipFill>
          <a:blip r:embed="rId2"/>
          <a:srcRect/>
          <a:stretch>
            <a:fillRect/>
          </a:stretch>
        </p:blipFill>
        <p:spPr bwMode="auto">
          <a:xfrm>
            <a:off x="541338" y="1412875"/>
            <a:ext cx="7915275" cy="51117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en-GB" smtClean="0"/>
              <a:t>Sacks: </a:t>
            </a:r>
            <a:r>
              <a:rPr lang="en-GB" i="1" smtClean="0"/>
              <a:t>The Dignity of Difference</a:t>
            </a:r>
          </a:p>
        </p:txBody>
      </p:sp>
      <p:sp>
        <p:nvSpPr>
          <p:cNvPr id="92163" name="Rectangle 3"/>
          <p:cNvSpPr>
            <a:spLocks noGrp="1"/>
          </p:cNvSpPr>
          <p:nvPr>
            <p:ph type="body" idx="1"/>
          </p:nvPr>
        </p:nvSpPr>
        <p:spPr/>
        <p:txBody>
          <a:bodyPr/>
          <a:lstStyle/>
          <a:p>
            <a:pPr lvl="1">
              <a:buFont typeface="Wingdings 2" pitchFamily="18" charset="2"/>
              <a:buNone/>
            </a:pPr>
            <a:r>
              <a:rPr lang="en-GB" dirty="0" smtClean="0"/>
              <a:t>Two views of fundamentalism:</a:t>
            </a:r>
          </a:p>
          <a:p>
            <a:pPr lvl="2"/>
            <a:r>
              <a:rPr lang="en-GB" dirty="0" smtClean="0"/>
              <a:t>A positive response to the excesses of the sixth </a:t>
            </a:r>
            <a:r>
              <a:rPr lang="en-GB" i="1" dirty="0" smtClean="0"/>
              <a:t>universalist </a:t>
            </a:r>
            <a:r>
              <a:rPr lang="en-GB" dirty="0" smtClean="0"/>
              <a:t>danger: global market capitalism</a:t>
            </a:r>
          </a:p>
          <a:p>
            <a:pPr lvl="2"/>
            <a:r>
              <a:rPr lang="en-GB" dirty="0" smtClean="0"/>
              <a:t>Or new introverted tribalism: “talking to your own”</a:t>
            </a:r>
          </a:p>
          <a:p>
            <a:pPr lvl="2"/>
            <a:r>
              <a:rPr lang="en-GB" dirty="0" smtClean="0"/>
              <a:t>(And he has a shot at Plato and the idea of universal truth)</a:t>
            </a:r>
          </a:p>
          <a:p>
            <a:pPr lvl="1">
              <a:buFont typeface="Wingdings 2" pitchFamily="18" charset="2"/>
              <a:buNone/>
            </a:pPr>
            <a:endParaRPr lang="en-GB" dirty="0" smtClean="0"/>
          </a:p>
          <a:p>
            <a:pPr lvl="1">
              <a:buFont typeface="Wingdings 2" pitchFamily="18" charset="2"/>
              <a:buNone/>
            </a:pPr>
            <a:r>
              <a:rPr lang="en-GB" dirty="0" smtClean="0"/>
              <a:t>The importance of particularity and celebration of difference</a:t>
            </a:r>
          </a:p>
          <a:p>
            <a:pPr lvl="1">
              <a:buFont typeface="Wingdings 2" pitchFamily="18" charset="2"/>
              <a:buNone/>
            </a:pPr>
            <a:endParaRPr lang="en-GB" dirty="0" smtClean="0"/>
          </a:p>
          <a:p>
            <a:pPr lvl="1">
              <a:buFont typeface="Wingdings 2" pitchFamily="18" charset="2"/>
              <a:buNone/>
            </a:pPr>
            <a:r>
              <a:rPr lang="en-GB" dirty="0" smtClean="0"/>
              <a:t>There can be more than one moral truth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AU" smtClean="0"/>
              <a:t>HH the Aga Khan</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“The downside of globalization is the threat it can present to cultural identities. </a:t>
            </a:r>
            <a:endParaRPr lang="en-AU" dirty="0" smtClean="0"/>
          </a:p>
          <a:p>
            <a:pPr marL="274320" indent="-274320" eaLnBrk="1" fontAlgn="auto" hangingPunct="1">
              <a:spcAft>
                <a:spcPts val="0"/>
              </a:spcAft>
              <a:buClr>
                <a:schemeClr val="accent3"/>
              </a:buClr>
              <a:buFont typeface="Wingdings 2"/>
              <a:buChar char=""/>
              <a:defRPr/>
            </a:pPr>
            <a:r>
              <a:rPr lang="en-GB" dirty="0" smtClean="0"/>
              <a:t>“But there is also a second great challenge which is intensifying in our world …a growing tendency toward fragmentation and confrontation among peoples. In a time of mounting insecurity, cultural pride [and] the quest for identity can then become an exclusionary process - so that we define ourselves less by what we are FOR and more by whom we are AGAINST. When this happens, diversity turns quickly from a source of beauty to a cause of discord. </a:t>
            </a:r>
            <a:endParaRPr lang="en-AU" dirty="0" smtClean="0"/>
          </a:p>
          <a:p>
            <a:pPr marL="274320" indent="-274320" eaLnBrk="1" fontAlgn="auto" hangingPunct="1">
              <a:spcAft>
                <a:spcPts val="0"/>
              </a:spcAft>
              <a:buClr>
                <a:schemeClr val="accent3"/>
              </a:buClr>
              <a:buFont typeface="Wingdings 2"/>
              <a:buChar char=""/>
              <a:defRPr/>
            </a:pPr>
            <a:endParaRPr lang="en-AU" dirty="0" smtClean="0"/>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AU" smtClean="0"/>
              <a:t>New globalism &amp; new tribalism</a:t>
            </a:r>
          </a:p>
        </p:txBody>
      </p:sp>
      <p:sp>
        <p:nvSpPr>
          <p:cNvPr id="56322" name="Content Placeholder 2"/>
          <p:cNvSpPr>
            <a:spLocks noGrp="1"/>
          </p:cNvSpPr>
          <p:nvPr>
            <p:ph idx="1"/>
          </p:nvPr>
        </p:nvSpPr>
        <p:spPr/>
        <p:txBody>
          <a:bodyPr/>
          <a:lstStyle/>
          <a:p>
            <a:pPr eaLnBrk="1" hangingPunct="1"/>
            <a:r>
              <a:rPr lang="en-GB" smtClean="0"/>
              <a:t>“the coexistence of these two surging impulses - what one might call a new globalism on one hand and a new tribalism on the other - will be a central challenge for educational leaders in the years ahead. </a:t>
            </a:r>
          </a:p>
          <a:p>
            <a:pPr eaLnBrk="1" hangingPunct="1"/>
            <a:r>
              <a:rPr lang="en-GB" smtClean="0"/>
              <a:t>And this will be particularly true in the developing world with its kaleidoscope of different identities.”</a:t>
            </a:r>
          </a:p>
          <a:p>
            <a:pPr marL="2057400" lvl="4" indent="-228600" eaLnBrk="1" hangingPunct="1">
              <a:lnSpc>
                <a:spcPct val="80000"/>
              </a:lnSpc>
            </a:pPr>
            <a:r>
              <a:rPr lang="en-AU" sz="2400" smtClean="0"/>
              <a:t>Khan, A. J. (2008). </a:t>
            </a:r>
            <a:r>
              <a:rPr lang="en-AU" sz="2400" i="1" smtClean="0"/>
              <a:t>Global education and the developing world. </a:t>
            </a:r>
            <a:r>
              <a:rPr lang="en-AU" sz="2400" smtClean="0"/>
              <a:t> International Baccalaureate Organization</a:t>
            </a:r>
            <a:r>
              <a:rPr lang="en-AU" sz="2400" b="1" smtClean="0"/>
              <a:t> </a:t>
            </a:r>
            <a:r>
              <a:rPr lang="en-AU" sz="2400" smtClean="0"/>
              <a:t>Peterson Lecture, April 2008.</a:t>
            </a:r>
          </a:p>
          <a:p>
            <a:pPr marL="742950" lvl="1" indent="-285750" eaLnBrk="1" hangingPunct="1"/>
            <a:endParaRPr lang="en-AU"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457200" y="6356350"/>
            <a:ext cx="2133600" cy="365125"/>
          </a:xfrm>
          <a:prstGeom prst="rect">
            <a:avLst/>
          </a:prstGeom>
          <a:noFill/>
        </p:spPr>
        <p:txBody>
          <a:bodyPr lIns="0" tIns="0" rIns="0" bIns="0" anchor="b"/>
          <a:lstStyle/>
          <a:p>
            <a:pPr fontAlgn="auto">
              <a:spcBef>
                <a:spcPts val="0"/>
              </a:spcBef>
              <a:spcAft>
                <a:spcPts val="0"/>
              </a:spcAft>
              <a:defRPr/>
            </a:pPr>
            <a:r>
              <a:rPr lang="en-GB" sz="1200">
                <a:solidFill>
                  <a:schemeClr val="tx2">
                    <a:shade val="90000"/>
                  </a:schemeClr>
                </a:solidFill>
                <a:latin typeface="+mn-lt"/>
              </a:rPr>
              <a:t>Page </a:t>
            </a:r>
            <a:fld id="{3F5EAF82-0FE9-4A20-89B9-0EB8E5E2DEA8}" type="slidenum">
              <a:rPr lang="en-GB" sz="1200">
                <a:solidFill>
                  <a:schemeClr val="tx2">
                    <a:shade val="90000"/>
                  </a:schemeClr>
                </a:solidFill>
                <a:latin typeface="+mn-lt"/>
              </a:rPr>
              <a:pPr fontAlgn="auto">
                <a:spcBef>
                  <a:spcPts val="0"/>
                </a:spcBef>
                <a:spcAft>
                  <a:spcPts val="0"/>
                </a:spcAft>
                <a:defRPr/>
              </a:pPr>
              <a:t>39</a:t>
            </a:fld>
            <a:endParaRPr lang="en-GB" sz="1200">
              <a:solidFill>
                <a:schemeClr val="tx2">
                  <a:shade val="90000"/>
                </a:schemeClr>
              </a:solidFill>
              <a:latin typeface="+mn-lt"/>
            </a:endParaRPr>
          </a:p>
        </p:txBody>
      </p:sp>
      <p:sp>
        <p:nvSpPr>
          <p:cNvPr id="30722" name="Rectangle 2"/>
          <p:cNvSpPr>
            <a:spLocks noChangeArrowheads="1"/>
          </p:cNvSpPr>
          <p:nvPr/>
        </p:nvSpPr>
        <p:spPr bwMode="auto">
          <a:xfrm>
            <a:off x="457200" y="704850"/>
            <a:ext cx="8229600" cy="1355725"/>
          </a:xfrm>
          <a:prstGeom prst="rect">
            <a:avLst/>
          </a:prstGeom>
          <a:noFill/>
          <a:ln w="9525">
            <a:noFill/>
            <a:miter lim="800000"/>
            <a:headEnd/>
            <a:tailEnd/>
          </a:ln>
        </p:spPr>
        <p:txBody>
          <a:bodyPr lIns="0" rIns="0" bIns="0" anchor="b"/>
          <a:lstStyle/>
          <a:p>
            <a:pPr fontAlgn="auto">
              <a:spcAft>
                <a:spcPts val="0"/>
              </a:spcAft>
              <a:defRPr/>
            </a:pPr>
            <a:r>
              <a:rPr lang="en-GB" sz="5000">
                <a:solidFill>
                  <a:schemeClr val="tx2"/>
                </a:solidFill>
                <a:latin typeface="+mj-lt"/>
                <a:ea typeface="+mj-ea"/>
                <a:cs typeface="+mj-cs"/>
              </a:rPr>
              <a:t>Market Values vs Ethical Values (Geller)</a:t>
            </a:r>
          </a:p>
        </p:txBody>
      </p:sp>
      <p:sp>
        <p:nvSpPr>
          <p:cNvPr id="57347" name="Rectangle 3"/>
          <p:cNvSpPr>
            <a:spLocks noChangeArrowheads="1"/>
          </p:cNvSpPr>
          <p:nvPr/>
        </p:nvSpPr>
        <p:spPr bwMode="auto">
          <a:xfrm>
            <a:off x="457200" y="2276475"/>
            <a:ext cx="8229600" cy="4048125"/>
          </a:xfrm>
          <a:prstGeom prst="rect">
            <a:avLst/>
          </a:prstGeom>
          <a:noFill/>
          <a:ln w="9525">
            <a:noFill/>
            <a:miter lim="800000"/>
            <a:headEnd/>
            <a:tailEnd/>
          </a:ln>
        </p:spPr>
        <p:txBody>
          <a:bodyPr/>
          <a:lstStyle/>
          <a:p>
            <a:pPr marL="273050" indent="-273050">
              <a:spcBef>
                <a:spcPct val="20000"/>
              </a:spcBef>
              <a:buClr>
                <a:srgbClr val="FEB80A"/>
              </a:buClr>
              <a:buSzPct val="95000"/>
              <a:buFont typeface="Wingdings" pitchFamily="2" charset="2"/>
              <a:buNone/>
            </a:pPr>
            <a:r>
              <a:rPr lang="en-GB" sz="2600" b="1">
                <a:latin typeface="Constantia" pitchFamily="18" charset="0"/>
              </a:rPr>
              <a:t>Are the values of the LP universal?</a:t>
            </a:r>
          </a:p>
          <a:p>
            <a:pPr marL="273050" indent="-273050">
              <a:spcBef>
                <a:spcPct val="20000"/>
              </a:spcBef>
              <a:buClr>
                <a:srgbClr val="FEB80A"/>
              </a:buClr>
              <a:buSzPct val="95000"/>
              <a:buFont typeface="Wingdings 2" pitchFamily="18" charset="2"/>
              <a:buChar char=""/>
            </a:pPr>
            <a:r>
              <a:rPr lang="en-GB" sz="2600">
                <a:latin typeface="Constantia" pitchFamily="18" charset="0"/>
              </a:rPr>
              <a:t>Globalization: “…the establishment of price as the only criterion [of value]” (Geller p. 33)</a:t>
            </a:r>
          </a:p>
          <a:p>
            <a:pPr marL="273050" indent="-273050">
              <a:spcBef>
                <a:spcPct val="20000"/>
              </a:spcBef>
              <a:buClr>
                <a:srgbClr val="FEB80A"/>
              </a:buClr>
              <a:buSzPct val="95000"/>
              <a:buFont typeface="Wingdings 2" pitchFamily="18" charset="2"/>
              <a:buChar char=""/>
            </a:pPr>
            <a:r>
              <a:rPr lang="en-GB" sz="2600">
                <a:latin typeface="Constantia" pitchFamily="18" charset="0"/>
              </a:rPr>
              <a:t>Has there been reluctance of educators to express moral values ?</a:t>
            </a:r>
          </a:p>
          <a:p>
            <a:pPr marL="273050" indent="-273050">
              <a:spcBef>
                <a:spcPct val="20000"/>
              </a:spcBef>
              <a:buClr>
                <a:srgbClr val="FEB80A"/>
              </a:buClr>
              <a:buSzPct val="95000"/>
              <a:buFont typeface="Wingdings 2" pitchFamily="18" charset="2"/>
              <a:buChar char=""/>
            </a:pPr>
            <a:r>
              <a:rPr lang="en-GB" sz="2600">
                <a:latin typeface="Constantia" pitchFamily="18" charset="0"/>
              </a:rPr>
              <a:t>Truth, fairness/justice, trust, compassion : the values of the ethics of not harming others</a:t>
            </a:r>
          </a:p>
          <a:p>
            <a:pPr marL="273050" indent="-273050">
              <a:spcBef>
                <a:spcPct val="20000"/>
              </a:spcBef>
              <a:buClr>
                <a:srgbClr val="FEB80A"/>
              </a:buClr>
              <a:buSzPct val="95000"/>
              <a:buFont typeface="Wingdings 2" pitchFamily="18" charset="2"/>
              <a:buChar char=""/>
            </a:pPr>
            <a:r>
              <a:rPr lang="en-GB" sz="2600">
                <a:latin typeface="Constantia" pitchFamily="18" charset="0"/>
              </a:rPr>
              <a:t>Happiness characterised by peace (Dalai Lama)</a:t>
            </a:r>
          </a:p>
          <a:p>
            <a:pPr marL="273050" indent="-273050">
              <a:spcBef>
                <a:spcPct val="20000"/>
              </a:spcBef>
              <a:buClr>
                <a:srgbClr val="FEB80A"/>
              </a:buClr>
              <a:buSzPct val="95000"/>
              <a:buFont typeface="Wingdings 2" pitchFamily="18" charset="2"/>
              <a:buChar char=""/>
            </a:pPr>
            <a:r>
              <a:rPr lang="en-GB" sz="2600">
                <a:latin typeface="Constantia" pitchFamily="18" charset="0"/>
              </a:rPr>
              <a:t>Importance of historical perspective in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AU" smtClean="0"/>
              <a:t>Today’s points of focus</a:t>
            </a:r>
          </a:p>
        </p:txBody>
      </p:sp>
      <p:sp>
        <p:nvSpPr>
          <p:cNvPr id="17410" name="Content Placeholder 2"/>
          <p:cNvSpPr>
            <a:spLocks noGrp="1"/>
          </p:cNvSpPr>
          <p:nvPr>
            <p:ph idx="1"/>
          </p:nvPr>
        </p:nvSpPr>
        <p:spPr/>
        <p:txBody>
          <a:bodyPr/>
          <a:lstStyle/>
          <a:p>
            <a:pPr eaLnBrk="1" hangingPunct="1"/>
            <a:endParaRPr lang="en-AU" smtClean="0"/>
          </a:p>
          <a:p>
            <a:pPr eaLnBrk="1" hangingPunct="1"/>
            <a:r>
              <a:rPr lang="en-AU" smtClean="0"/>
              <a:t>“… others with their differences can also be right” ; a pluralist not monist perspective</a:t>
            </a:r>
          </a:p>
          <a:p>
            <a:pPr eaLnBrk="1" hangingPunct="1"/>
            <a:r>
              <a:rPr lang="en-AU" i="1" smtClean="0"/>
              <a:t>Human Ingenuity </a:t>
            </a:r>
            <a:r>
              <a:rPr lang="en-AU" smtClean="0"/>
              <a:t>(as an MYP Area of Interaction) in its concern with ethics</a:t>
            </a:r>
          </a:p>
          <a:p>
            <a:pPr eaLnBrk="1" hangingPunct="1"/>
            <a:r>
              <a:rPr lang="en-AU" smtClean="0"/>
              <a:t>Two aspects (but could be others) of the learner profile:</a:t>
            </a:r>
          </a:p>
          <a:p>
            <a:pPr lvl="1" eaLnBrk="1" hangingPunct="1"/>
            <a:r>
              <a:rPr lang="en-AU" smtClean="0"/>
              <a:t>Thinkers</a:t>
            </a:r>
          </a:p>
          <a:p>
            <a:pPr lvl="1" eaLnBrk="1" hangingPunct="1"/>
            <a:r>
              <a:rPr lang="en-AU" smtClean="0"/>
              <a:t>Reflective</a:t>
            </a:r>
          </a:p>
          <a:p>
            <a:pPr eaLnBrk="1" hangingPunct="1"/>
            <a:r>
              <a:rPr lang="en-AU" smtClean="0"/>
              <a:t>Getting to ToK: knowledge claims in values and ethics</a:t>
            </a:r>
          </a:p>
          <a:p>
            <a:pPr eaLnBrk="1" hangingPunct="1"/>
            <a:endParaRPr lang="en-AU" smtClean="0"/>
          </a:p>
          <a:p>
            <a:pPr eaLnBrk="1" hangingPunct="1"/>
            <a:endParaRPr lang="en-A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AU" smtClean="0"/>
              <a:t>Reclaiming the R word</a:t>
            </a:r>
          </a:p>
        </p:txBody>
      </p:sp>
      <p:sp>
        <p:nvSpPr>
          <p:cNvPr id="58370" name="Content Placeholder 2"/>
          <p:cNvSpPr>
            <a:spLocks noGrp="1"/>
          </p:cNvSpPr>
          <p:nvPr>
            <p:ph idx="1"/>
          </p:nvPr>
        </p:nvSpPr>
        <p:spPr/>
        <p:txBody>
          <a:bodyPr/>
          <a:lstStyle/>
          <a:p>
            <a:pPr eaLnBrk="1" hangingPunct="1"/>
            <a:endParaRPr lang="en-AU" dirty="0" smtClean="0"/>
          </a:p>
          <a:p>
            <a:pPr eaLnBrk="1" hangingPunct="1"/>
            <a:r>
              <a:rPr lang="en-AU" dirty="0" smtClean="0"/>
              <a:t>The well deserved bad name…</a:t>
            </a:r>
          </a:p>
          <a:p>
            <a:pPr eaLnBrk="1" hangingPunct="1"/>
            <a:r>
              <a:rPr lang="en-AU" dirty="0" smtClean="0"/>
              <a:t>But we’ve grown beyond that, haven’t we?</a:t>
            </a:r>
          </a:p>
          <a:p>
            <a:pPr eaLnBrk="1" hangingPunct="1"/>
            <a:r>
              <a:rPr lang="en-AU" dirty="0" smtClean="0"/>
              <a:t>MYP planner expectations not met yet.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AU" smtClean="0"/>
              <a:t>Reflection</a:t>
            </a:r>
          </a:p>
        </p:txBody>
      </p:sp>
      <p:sp>
        <p:nvSpPr>
          <p:cNvPr id="59394" name="Content Placeholder 2"/>
          <p:cNvSpPr>
            <a:spLocks noGrp="1"/>
          </p:cNvSpPr>
          <p:nvPr>
            <p:ph idx="1"/>
          </p:nvPr>
        </p:nvSpPr>
        <p:spPr/>
        <p:txBody>
          <a:bodyPr/>
          <a:lstStyle/>
          <a:p>
            <a:pPr eaLnBrk="1" hangingPunct="1"/>
            <a:endParaRPr lang="en-AU" smtClean="0"/>
          </a:p>
          <a:p>
            <a:pPr eaLnBrk="1" hangingPunct="1"/>
            <a:r>
              <a:rPr lang="en-AU" smtClean="0"/>
              <a:t>Critique</a:t>
            </a:r>
          </a:p>
          <a:p>
            <a:pPr eaLnBrk="1" hangingPunct="1"/>
            <a:endParaRPr lang="en-AU" smtClean="0"/>
          </a:p>
          <a:p>
            <a:pPr eaLnBrk="1" hangingPunct="1"/>
            <a:r>
              <a:rPr lang="en-AU" smtClean="0"/>
              <a:t>Evaluation</a:t>
            </a:r>
          </a:p>
          <a:p>
            <a:pPr eaLnBrk="1" hangingPunct="1"/>
            <a:endParaRPr lang="en-AU" smtClean="0"/>
          </a:p>
          <a:p>
            <a:pPr eaLnBrk="1" hangingPunct="1"/>
            <a:r>
              <a:rPr lang="en-AU" smtClean="0"/>
              <a:t>Analysis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AU" smtClean="0"/>
              <a:t>The worthwhile</a:t>
            </a:r>
          </a:p>
        </p:txBody>
      </p:sp>
      <p:sp>
        <p:nvSpPr>
          <p:cNvPr id="60418" name="Content Placeholder 2"/>
          <p:cNvSpPr>
            <a:spLocks noGrp="1"/>
          </p:cNvSpPr>
          <p:nvPr>
            <p:ph idx="1"/>
          </p:nvPr>
        </p:nvSpPr>
        <p:spPr/>
        <p:txBody>
          <a:bodyPr/>
          <a:lstStyle/>
          <a:p>
            <a:pPr eaLnBrk="1" hangingPunct="1"/>
            <a:r>
              <a:rPr lang="en-AU" smtClean="0"/>
              <a:t>Can be </a:t>
            </a:r>
          </a:p>
          <a:p>
            <a:pPr lvl="1" eaLnBrk="1" hangingPunct="1"/>
            <a:r>
              <a:rPr lang="en-AU" smtClean="0"/>
              <a:t>Within summative tasks</a:t>
            </a:r>
          </a:p>
          <a:p>
            <a:pPr lvl="1" eaLnBrk="1" hangingPunct="1"/>
            <a:r>
              <a:rPr lang="en-AU" smtClean="0"/>
              <a:t>Within teaching/learning tasks</a:t>
            </a:r>
          </a:p>
          <a:p>
            <a:pPr lvl="1" eaLnBrk="1" hangingPunct="1"/>
            <a:r>
              <a:rPr lang="en-AU" smtClean="0"/>
              <a:t>Subject of formative feedback</a:t>
            </a:r>
          </a:p>
          <a:p>
            <a:pPr lvl="1" eaLnBrk="1" hangingPunct="1"/>
            <a:r>
              <a:rPr lang="en-AU" smtClean="0"/>
              <a:t>Stand-alone reflective tasks</a:t>
            </a:r>
          </a:p>
          <a:p>
            <a:pPr lvl="1" eaLnBrk="1" hangingPunct="1"/>
            <a:r>
              <a:rPr lang="en-AU" smtClean="0"/>
              <a:t>Focused on specific thought processes thus linking with ATL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AU" smtClean="0"/>
              <a:t> Prompts for the worthwhile</a:t>
            </a:r>
          </a:p>
        </p:txBody>
      </p:sp>
      <p:sp>
        <p:nvSpPr>
          <p:cNvPr id="61442" name="Content Placeholder 2"/>
          <p:cNvSpPr>
            <a:spLocks noGrp="1"/>
          </p:cNvSpPr>
          <p:nvPr>
            <p:ph idx="1"/>
          </p:nvPr>
        </p:nvSpPr>
        <p:spPr/>
        <p:txBody>
          <a:bodyPr/>
          <a:lstStyle/>
          <a:p>
            <a:pPr eaLnBrk="1" hangingPunct="1"/>
            <a:r>
              <a:rPr lang="en-AU" dirty="0" smtClean="0"/>
              <a:t>Extension/alteration to my position through challenge or confirmation</a:t>
            </a:r>
          </a:p>
          <a:p>
            <a:pPr marL="742950" lvl="1" indent="-285750" eaLnBrk="1" hangingPunct="1"/>
            <a:r>
              <a:rPr lang="en-AU" dirty="0" smtClean="0"/>
              <a:t>HOTS of comparison, analysis, synthesis</a:t>
            </a:r>
          </a:p>
          <a:p>
            <a:pPr eaLnBrk="1" hangingPunct="1"/>
            <a:r>
              <a:rPr lang="en-AU" dirty="0" smtClean="0"/>
              <a:t>What action </a:t>
            </a:r>
            <a:r>
              <a:rPr lang="en-AU" b="1" dirty="0" smtClean="0"/>
              <a:t>has this led to</a:t>
            </a:r>
            <a:r>
              <a:rPr lang="en-AU" dirty="0" smtClean="0"/>
              <a:t>, will this lead to?</a:t>
            </a:r>
          </a:p>
          <a:p>
            <a:pPr eaLnBrk="1" hangingPunct="1"/>
            <a:r>
              <a:rPr lang="en-AU" dirty="0" smtClean="0"/>
              <a:t>How will I know when I have </a:t>
            </a:r>
            <a:r>
              <a:rPr lang="en-AU" b="1" dirty="0" smtClean="0"/>
              <a:t>engaged</a:t>
            </a:r>
            <a:r>
              <a:rPr lang="en-AU"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GB" smtClean="0"/>
              <a:t>Service Learning rubric ?</a:t>
            </a:r>
          </a:p>
        </p:txBody>
      </p:sp>
      <p:sp>
        <p:nvSpPr>
          <p:cNvPr id="62466" name="Rectangle 3"/>
          <p:cNvSpPr>
            <a:spLocks noGrp="1"/>
          </p:cNvSpPr>
          <p:nvPr>
            <p:ph type="body" idx="1"/>
          </p:nvPr>
        </p:nvSpPr>
        <p:spPr/>
        <p:txBody>
          <a:bodyPr/>
          <a:lstStyle/>
          <a:p>
            <a:r>
              <a:rPr lang="en-GB" smtClean="0"/>
              <a:t>Possible headings/criteria</a:t>
            </a:r>
          </a:p>
          <a:p>
            <a:pPr marL="742950" lvl="1" indent="-285750"/>
            <a:r>
              <a:rPr lang="en-GB" smtClean="0"/>
              <a:t>Challenge </a:t>
            </a:r>
          </a:p>
          <a:p>
            <a:pPr marL="742950" lvl="1" indent="-285750"/>
            <a:r>
              <a:rPr lang="en-GB" smtClean="0"/>
              <a:t>Benefit to others</a:t>
            </a:r>
          </a:p>
          <a:p>
            <a:pPr marL="742950" lvl="1" indent="-285750"/>
            <a:r>
              <a:rPr lang="en-GB" smtClean="0"/>
              <a:t>Acquisition of skills</a:t>
            </a:r>
          </a:p>
          <a:p>
            <a:pPr marL="742950" lvl="1" indent="-285750"/>
            <a:r>
              <a:rPr lang="en-GB" i="1" smtClean="0"/>
              <a:t>Initiation and planning by students</a:t>
            </a:r>
          </a:p>
          <a:p>
            <a:pPr marL="742950" lvl="1" indent="-285750"/>
            <a:r>
              <a:rPr lang="en-GB" smtClean="0"/>
              <a:t>Establishing links with the community </a:t>
            </a:r>
          </a:p>
          <a:p>
            <a:pPr marL="742950" lvl="1" indent="-285750"/>
            <a:r>
              <a:rPr lang="en-GB" smtClean="0"/>
              <a:t>Commitment</a:t>
            </a:r>
          </a:p>
          <a:p>
            <a:pPr marL="742950" lvl="1" indent="-285750"/>
            <a:r>
              <a:rPr lang="en-GB" i="1" smtClean="0"/>
              <a:t>Reflection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395288" y="836613"/>
            <a:ext cx="8229600" cy="1439862"/>
          </a:xfrm>
        </p:spPr>
        <p:txBody>
          <a:bodyPr/>
          <a:lstStyle/>
          <a:p>
            <a:r>
              <a:rPr lang="en-GB" sz="4600" i="1" smtClean="0"/>
              <a:t>Initiation and planning by students </a:t>
            </a:r>
            <a:br>
              <a:rPr lang="en-GB" sz="4600" i="1" smtClean="0"/>
            </a:br>
            <a:r>
              <a:rPr lang="en-GB" sz="4600" i="1" smtClean="0"/>
              <a:t>(example)</a:t>
            </a:r>
          </a:p>
        </p:txBody>
      </p:sp>
      <p:sp>
        <p:nvSpPr>
          <p:cNvPr id="64514" name="Rectangle 3"/>
          <p:cNvSpPr>
            <a:spLocks noGrp="1"/>
          </p:cNvSpPr>
          <p:nvPr>
            <p:ph type="body" idx="1"/>
          </p:nvPr>
        </p:nvSpPr>
        <p:spPr>
          <a:xfrm>
            <a:off x="539750" y="2420938"/>
            <a:ext cx="8229600" cy="3313112"/>
          </a:xfrm>
        </p:spPr>
        <p:txBody>
          <a:bodyPr/>
          <a:lstStyle/>
          <a:p>
            <a:pPr>
              <a:buFont typeface="Wingdings 2" pitchFamily="18" charset="2"/>
              <a:buNone/>
            </a:pPr>
            <a:r>
              <a:rPr lang="en-GB" dirty="0" smtClean="0"/>
              <a:t>One school’s highest descriptor:</a:t>
            </a:r>
          </a:p>
          <a:p>
            <a:r>
              <a:rPr lang="en-GB" i="1" dirty="0" smtClean="0"/>
              <a:t>planned, organised and run by student(s); requires active participation and input from student;  plans reflect the needs of the community</a:t>
            </a:r>
            <a:r>
              <a:rPr lang="en-GB"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r>
              <a:rPr lang="en-GB" i="1" smtClean="0"/>
              <a:t>Reflection (example)</a:t>
            </a:r>
          </a:p>
        </p:txBody>
      </p:sp>
      <p:sp>
        <p:nvSpPr>
          <p:cNvPr id="65538" name="Rectangle 3"/>
          <p:cNvSpPr>
            <a:spLocks noGrp="1"/>
          </p:cNvSpPr>
          <p:nvPr>
            <p:ph type="body" idx="1"/>
          </p:nvPr>
        </p:nvSpPr>
        <p:spPr>
          <a:xfrm>
            <a:off x="457200" y="2708275"/>
            <a:ext cx="8229600" cy="3616325"/>
          </a:xfrm>
        </p:spPr>
        <p:txBody>
          <a:bodyPr/>
          <a:lstStyle/>
          <a:p>
            <a:pPr>
              <a:buFont typeface="Wingdings 2" pitchFamily="18" charset="2"/>
              <a:buNone/>
            </a:pPr>
            <a:r>
              <a:rPr lang="en-GB" smtClean="0"/>
              <a:t>One school’s highest descriptor</a:t>
            </a:r>
          </a:p>
          <a:p>
            <a:r>
              <a:rPr lang="en-GB" i="1" smtClean="0"/>
              <a:t>Reflections demonstrate empathy, respect, self-awareness and a degree of humility</a:t>
            </a:r>
            <a:r>
              <a:rPr lang="en-GB"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dirty="0" smtClean="0"/>
              <a:t>Weaknesses in application of MYP planner</a:t>
            </a:r>
            <a:endParaRPr lang="en-AU" dirty="0"/>
          </a:p>
        </p:txBody>
      </p:sp>
      <p:sp>
        <p:nvSpPr>
          <p:cNvPr id="66562" name="Content Placeholder 2"/>
          <p:cNvSpPr>
            <a:spLocks noGrp="1"/>
          </p:cNvSpPr>
          <p:nvPr>
            <p:ph idx="1"/>
          </p:nvPr>
        </p:nvSpPr>
        <p:spPr>
          <a:xfrm>
            <a:off x="468313" y="2468563"/>
            <a:ext cx="8229600" cy="4389437"/>
          </a:xfrm>
        </p:spPr>
        <p:txBody>
          <a:bodyPr/>
          <a:lstStyle/>
          <a:p>
            <a:pPr eaLnBrk="1" hangingPunct="1"/>
            <a:r>
              <a:rPr lang="en-AU" dirty="0" smtClean="0"/>
              <a:t>Identification of </a:t>
            </a:r>
            <a:r>
              <a:rPr lang="en-AU" dirty="0" err="1" smtClean="0"/>
              <a:t>AoI</a:t>
            </a:r>
            <a:r>
              <a:rPr lang="en-AU" dirty="0" smtClean="0"/>
              <a:t> and subsequent emphasis in phase 2</a:t>
            </a:r>
          </a:p>
          <a:p>
            <a:pPr eaLnBrk="1" hangingPunct="1"/>
            <a:r>
              <a:rPr lang="en-AU" dirty="0" smtClean="0"/>
              <a:t>Focussed and skilled reflection tasks (a teachable and learnable skill)</a:t>
            </a:r>
          </a:p>
          <a:p>
            <a:pPr eaLnBrk="1" hangingPunct="1"/>
            <a:r>
              <a:rPr lang="en-AU" dirty="0" smtClean="0"/>
              <a:t>ATL: vagueness especially in terms of HOTS</a:t>
            </a:r>
          </a:p>
          <a:p>
            <a:pPr eaLnBrk="1" hangingPunct="1">
              <a:buFont typeface="Wingdings 2" pitchFamily="18" charset="2"/>
              <a:buNone/>
            </a:pPr>
            <a:endParaRPr lang="en-AU" dirty="0" smtClean="0"/>
          </a:p>
          <a:p>
            <a:pPr eaLnBrk="1" hangingPunct="1">
              <a:buFont typeface="Wingdings 2" pitchFamily="18" charset="2"/>
              <a:buNone/>
            </a:pPr>
            <a:r>
              <a:rPr lang="en-AU" i="1" dirty="0" smtClean="0"/>
              <a:t>(A personal and current view)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AU" smtClean="0"/>
              <a:t>Habits of mind</a:t>
            </a:r>
          </a:p>
        </p:txBody>
      </p:sp>
      <p:sp>
        <p:nvSpPr>
          <p:cNvPr id="67586" name="Content Placeholder 2"/>
          <p:cNvSpPr>
            <a:spLocks noGrp="1"/>
          </p:cNvSpPr>
          <p:nvPr>
            <p:ph idx="1"/>
          </p:nvPr>
        </p:nvSpPr>
        <p:spPr/>
        <p:txBody>
          <a:bodyPr/>
          <a:lstStyle/>
          <a:p>
            <a:pPr eaLnBrk="1" hangingPunct="1"/>
            <a:r>
              <a:rPr lang="en-AU" dirty="0" smtClean="0"/>
              <a:t>Kohn’s distinction of constructed from mere…</a:t>
            </a:r>
          </a:p>
          <a:p>
            <a:pPr eaLnBrk="1" hangingPunct="1"/>
            <a:endParaRPr lang="en-AU" dirty="0" smtClean="0"/>
          </a:p>
          <a:p>
            <a:pPr eaLnBrk="1" hangingPunct="1"/>
            <a:r>
              <a:rPr lang="en-AU" dirty="0" smtClean="0"/>
              <a:t>Indoctrination</a:t>
            </a:r>
          </a:p>
          <a:p>
            <a:pPr eaLnBrk="1" hangingPunct="1"/>
            <a:endParaRPr lang="en-AU" dirty="0" smtClean="0"/>
          </a:p>
          <a:p>
            <a:pPr eaLnBrk="1" hangingPunct="1"/>
            <a:r>
              <a:rPr lang="en-AU" dirty="0" smtClean="0"/>
              <a:t>Clarity, accuracy and restraint of impulsivity (ASCD)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457200" y="6356350"/>
            <a:ext cx="2133600" cy="365125"/>
          </a:xfrm>
        </p:spPr>
        <p:txBody>
          <a:bodyPr/>
          <a:lstStyle/>
          <a:p>
            <a:pPr algn="l">
              <a:defRPr/>
            </a:pPr>
            <a:r>
              <a:rPr lang="en-GB"/>
              <a:t>Page </a:t>
            </a:r>
            <a:fld id="{59B5C65D-7CC5-4D33-80A3-6CCDC6EDD692}" type="slidenum">
              <a:rPr lang="en-GB"/>
              <a:pPr algn="l">
                <a:defRPr/>
              </a:pPr>
              <a:t>49</a:t>
            </a:fld>
            <a:endParaRPr lang="en-GB"/>
          </a:p>
        </p:txBody>
      </p:sp>
      <p:sp>
        <p:nvSpPr>
          <p:cNvPr id="34820" name="Rectangle 4"/>
          <p:cNvSpPr>
            <a:spLocks noGrp="1" noChangeArrowheads="1"/>
          </p:cNvSpPr>
          <p:nvPr>
            <p:ph type="title"/>
          </p:nvPr>
        </p:nvSpPr>
        <p:spPr/>
        <p:txBody>
          <a:bodyPr/>
          <a:lstStyle/>
          <a:p>
            <a:pPr eaLnBrk="1" fontAlgn="auto" hangingPunct="1">
              <a:spcAft>
                <a:spcPts val="0"/>
              </a:spcAft>
              <a:defRPr/>
            </a:pPr>
            <a:r>
              <a:rPr lang="en-GB"/>
              <a:t>PC ?</a:t>
            </a:r>
          </a:p>
        </p:txBody>
      </p:sp>
      <p:pic>
        <p:nvPicPr>
          <p:cNvPr id="69635" name="Picture 5" descr="Polit Correct cartoon"/>
          <p:cNvPicPr>
            <a:picLocks noChangeAspect="1" noChangeArrowheads="1"/>
          </p:cNvPicPr>
          <p:nvPr/>
        </p:nvPicPr>
        <p:blipFill>
          <a:blip r:embed="rId3"/>
          <a:srcRect/>
          <a:stretch>
            <a:fillRect/>
          </a:stretch>
        </p:blipFill>
        <p:spPr bwMode="auto">
          <a:xfrm>
            <a:off x="2471738" y="865188"/>
            <a:ext cx="6100762" cy="56911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en-GB" smtClean="0"/>
              <a:t>ToK: problems to be raised</a:t>
            </a:r>
          </a:p>
        </p:txBody>
      </p:sp>
      <p:sp>
        <p:nvSpPr>
          <p:cNvPr id="90115" name="Rectangle 3"/>
          <p:cNvSpPr>
            <a:spLocks noGrp="1"/>
          </p:cNvSpPr>
          <p:nvPr>
            <p:ph type="body" idx="1"/>
          </p:nvPr>
        </p:nvSpPr>
        <p:spPr/>
        <p:txBody>
          <a:bodyPr/>
          <a:lstStyle/>
          <a:p>
            <a:pPr eaLnBrk="1" hangingPunct="1"/>
            <a:r>
              <a:rPr lang="en-AU" smtClean="0"/>
              <a:t>Values: Ethics of rewards and notions of authority</a:t>
            </a:r>
          </a:p>
          <a:p>
            <a:r>
              <a:rPr lang="en-GB" smtClean="0"/>
              <a:t>Truth claims in cultural/religious behaviour</a:t>
            </a:r>
          </a:p>
          <a:p>
            <a:r>
              <a:rPr lang="en-GB" smtClean="0"/>
              <a:t>Remembering claimed centrality for IB of</a:t>
            </a:r>
          </a:p>
          <a:p>
            <a:pPr lvl="1"/>
            <a:r>
              <a:rPr lang="en-GB" smtClean="0"/>
              <a:t>Intercultural Awareness</a:t>
            </a:r>
          </a:p>
          <a:p>
            <a:pPr lvl="1"/>
            <a:r>
              <a:rPr lang="en-GB" smtClean="0"/>
              <a:t>International mindedness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r>
              <a:rPr lang="en-GB"/>
              <a:t>Page </a:t>
            </a:r>
            <a:fld id="{AA1DF2A2-5C55-44BA-BC10-698A6BDC83B4}" type="slidenum">
              <a:rPr lang="en-GB"/>
              <a:pPr algn="l">
                <a:defRPr/>
              </a:pPr>
              <a:t>50</a:t>
            </a:fld>
            <a:endParaRPr lang="en-GB"/>
          </a:p>
        </p:txBody>
      </p:sp>
      <p:sp>
        <p:nvSpPr>
          <p:cNvPr id="71682" name="Rectangle 2"/>
          <p:cNvSpPr>
            <a:spLocks noGrp="1" noChangeArrowheads="1"/>
          </p:cNvSpPr>
          <p:nvPr>
            <p:ph type="title"/>
          </p:nvPr>
        </p:nvSpPr>
        <p:spPr/>
        <p:txBody>
          <a:bodyPr/>
          <a:lstStyle/>
          <a:p>
            <a:pPr eaLnBrk="1" hangingPunct="1"/>
            <a:r>
              <a:rPr lang="en-GB" smtClean="0"/>
              <a:t>The enemies</a:t>
            </a:r>
          </a:p>
        </p:txBody>
      </p:sp>
      <p:sp>
        <p:nvSpPr>
          <p:cNvPr id="71683" name="Rectangle 3"/>
          <p:cNvSpPr>
            <a:spLocks noGrp="1" noChangeArrowheads="1"/>
          </p:cNvSpPr>
          <p:nvPr>
            <p:ph type="body" idx="1"/>
          </p:nvPr>
        </p:nvSpPr>
        <p:spPr/>
        <p:txBody>
          <a:bodyPr/>
          <a:lstStyle/>
          <a:p>
            <a:pPr eaLnBrk="1" hangingPunct="1"/>
            <a:r>
              <a:rPr lang="en-GB" b="1" smtClean="0"/>
              <a:t>Globalization</a:t>
            </a:r>
          </a:p>
          <a:p>
            <a:pPr eaLnBrk="1" hangingPunct="1"/>
            <a:r>
              <a:rPr lang="en-GB" b="1" smtClean="0"/>
              <a:t>Monism</a:t>
            </a:r>
          </a:p>
          <a:p>
            <a:pPr eaLnBrk="1" hangingPunct="1"/>
            <a:r>
              <a:rPr lang="en-GB" b="1" smtClean="0"/>
              <a:t>Fundamentalism ( AK’s new tribalism?)</a:t>
            </a:r>
          </a:p>
          <a:p>
            <a:pPr eaLnBrk="1" hangingPunct="1"/>
            <a:r>
              <a:rPr lang="en-GB" b="1" smtClean="0"/>
              <a:t>Relativism (apathy?)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r>
              <a:rPr lang="en-GB"/>
              <a:t>Page </a:t>
            </a:r>
            <a:fld id="{0136ADF5-C0C0-45D4-B198-C629BAC7F005}" type="slidenum">
              <a:rPr lang="en-GB"/>
              <a:pPr algn="l">
                <a:defRPr/>
              </a:pPr>
              <a:t>51</a:t>
            </a:fld>
            <a:endParaRPr lang="en-GB"/>
          </a:p>
        </p:txBody>
      </p:sp>
      <p:sp>
        <p:nvSpPr>
          <p:cNvPr id="72706" name="Rectangle 2"/>
          <p:cNvSpPr>
            <a:spLocks noGrp="1" noChangeArrowheads="1"/>
          </p:cNvSpPr>
          <p:nvPr>
            <p:ph type="title"/>
          </p:nvPr>
        </p:nvSpPr>
        <p:spPr>
          <a:xfrm>
            <a:off x="500034" y="928670"/>
            <a:ext cx="8229600" cy="1152514"/>
          </a:xfrm>
        </p:spPr>
        <p:txBody>
          <a:bodyPr/>
          <a:lstStyle/>
          <a:p>
            <a:pPr eaLnBrk="1" hangingPunct="1"/>
            <a:r>
              <a:rPr lang="en-GB" dirty="0" smtClean="0"/>
              <a:t>Aga Khan “</a:t>
            </a:r>
            <a:r>
              <a:rPr lang="en-GB" dirty="0" err="1" smtClean="0"/>
              <a:t>strands”for</a:t>
            </a:r>
            <a:r>
              <a:rPr lang="en-GB" dirty="0" smtClean="0"/>
              <a:t> curriculum construction</a:t>
            </a:r>
          </a:p>
        </p:txBody>
      </p:sp>
      <p:sp>
        <p:nvSpPr>
          <p:cNvPr id="72707" name="Rectangle 3"/>
          <p:cNvSpPr>
            <a:spLocks noGrp="1" noChangeArrowheads="1"/>
          </p:cNvSpPr>
          <p:nvPr>
            <p:ph type="body" idx="1"/>
          </p:nvPr>
        </p:nvSpPr>
        <p:spPr>
          <a:xfrm>
            <a:off x="428596" y="2214555"/>
            <a:ext cx="8229600" cy="3929090"/>
          </a:xfrm>
        </p:spPr>
        <p:txBody>
          <a:bodyPr/>
          <a:lstStyle/>
          <a:p>
            <a:pPr eaLnBrk="1" hangingPunct="1"/>
            <a:r>
              <a:rPr lang="en-GB" b="1" dirty="0" smtClean="0"/>
              <a:t>Pluralism</a:t>
            </a:r>
          </a:p>
          <a:p>
            <a:pPr eaLnBrk="1" hangingPunct="1"/>
            <a:r>
              <a:rPr lang="en-GB" b="1" dirty="0" smtClean="0"/>
              <a:t>Ethics</a:t>
            </a:r>
          </a:p>
          <a:p>
            <a:pPr eaLnBrk="1" hangingPunct="1"/>
            <a:r>
              <a:rPr lang="en-GB" b="1" dirty="0" smtClean="0"/>
              <a:t>Global economics</a:t>
            </a:r>
          </a:p>
          <a:p>
            <a:pPr eaLnBrk="1" hangingPunct="1"/>
            <a:r>
              <a:rPr lang="en-GB" b="1" dirty="0" smtClean="0"/>
              <a:t>Muslim civilizations</a:t>
            </a:r>
          </a:p>
          <a:p>
            <a:pPr eaLnBrk="1" hangingPunct="1"/>
            <a:r>
              <a:rPr lang="en-GB" b="1" dirty="0" smtClean="0"/>
              <a:t>Civil society</a:t>
            </a:r>
          </a:p>
          <a:p>
            <a:pPr eaLnBrk="1" hangingPunct="1"/>
            <a:endParaRPr lang="en-GB" b="1" dirty="0" smtClean="0"/>
          </a:p>
          <a:p>
            <a:pPr eaLnBrk="1" hangingPunct="1"/>
            <a:r>
              <a:rPr lang="en-GB" b="1" dirty="0" smtClean="0"/>
              <a:t>Somewhat analogous to the Areas of Interaction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GB" smtClean="0"/>
              <a:t>What are my values ?</a:t>
            </a:r>
          </a:p>
        </p:txBody>
      </p:sp>
      <p:sp>
        <p:nvSpPr>
          <p:cNvPr id="73730" name="Rectangle 3"/>
          <p:cNvSpPr>
            <a:spLocks noGrp="1"/>
          </p:cNvSpPr>
          <p:nvPr>
            <p:ph type="body" idx="1"/>
          </p:nvPr>
        </p:nvSpPr>
        <p:spPr/>
        <p:txBody>
          <a:bodyPr/>
          <a:lstStyle/>
          <a:p>
            <a:r>
              <a:rPr lang="en-GB" smtClean="0"/>
              <a:t>Standard A2.4: The school encourages student learning that strengthens the student’s own cultural identity, and celebrates and fosters understanding of different cultures.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r>
              <a:rPr lang="en-GB"/>
              <a:t>Page </a:t>
            </a:r>
            <a:fld id="{05DFFAFC-50F8-4D91-9463-30661F0379F1}" type="slidenum">
              <a:rPr lang="en-GB"/>
              <a:pPr algn="l">
                <a:defRPr/>
              </a:pPr>
              <a:t>53</a:t>
            </a:fld>
            <a:endParaRPr lang="en-GB"/>
          </a:p>
        </p:txBody>
      </p:sp>
      <p:sp>
        <p:nvSpPr>
          <p:cNvPr id="75778" name="Rectangle 2"/>
          <p:cNvSpPr>
            <a:spLocks noGrp="1" noChangeArrowheads="1"/>
          </p:cNvSpPr>
          <p:nvPr>
            <p:ph type="title"/>
          </p:nvPr>
        </p:nvSpPr>
        <p:spPr/>
        <p:txBody>
          <a:bodyPr/>
          <a:lstStyle/>
          <a:p>
            <a:pPr eaLnBrk="1" hangingPunct="1"/>
            <a:r>
              <a:rPr lang="en-GB" smtClean="0"/>
              <a:t>Kurt Hahn (Peterson 1987)</a:t>
            </a:r>
          </a:p>
        </p:txBody>
      </p:sp>
      <p:sp>
        <p:nvSpPr>
          <p:cNvPr id="75779" name="Rectangle 3"/>
          <p:cNvSpPr>
            <a:spLocks noGrp="1" noChangeArrowheads="1"/>
          </p:cNvSpPr>
          <p:nvPr>
            <p:ph type="body" idx="1"/>
          </p:nvPr>
        </p:nvSpPr>
        <p:spPr/>
        <p:txBody>
          <a:bodyPr/>
          <a:lstStyle/>
          <a:p>
            <a:pPr eaLnBrk="1" hangingPunct="1">
              <a:buFont typeface="Wingdings" pitchFamily="2" charset="2"/>
              <a:buNone/>
            </a:pPr>
            <a:r>
              <a:rPr lang="en-GB" sz="3600" b="1" smtClean="0"/>
              <a:t>(not just) the power to think…. </a:t>
            </a:r>
          </a:p>
          <a:p>
            <a:pPr eaLnBrk="1" hangingPunct="1">
              <a:buFont typeface="Wingdings" pitchFamily="2" charset="2"/>
              <a:buNone/>
            </a:pPr>
            <a:endParaRPr lang="en-GB" sz="3600" b="1" smtClean="0"/>
          </a:p>
          <a:p>
            <a:pPr eaLnBrk="1" hangingPunct="1">
              <a:buFont typeface="Wingdings" pitchFamily="2" charset="2"/>
              <a:buNone/>
            </a:pPr>
            <a:r>
              <a:rPr lang="en-GB" sz="3600" b="1" smtClean="0"/>
              <a:t>				but the will to act</a:t>
            </a:r>
          </a:p>
          <a:p>
            <a:pPr eaLnBrk="1" hangingPunct="1">
              <a:buFont typeface="Wingdings" pitchFamily="2" charset="2"/>
              <a:buNone/>
            </a:pPr>
            <a:endParaRPr lang="en-GB" sz="3600" b="1" smtClean="0"/>
          </a:p>
          <a:p>
            <a:pPr algn="ctr" eaLnBrk="1" hangingPunct="1">
              <a:buFont typeface="Wingdings" pitchFamily="2" charset="2"/>
              <a:buNone/>
            </a:pPr>
            <a:r>
              <a:rPr lang="en-GB" sz="2800" b="1" smtClean="0"/>
              <a:t>An explicit expectation of learning: successful inquiry will lead to responsible action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981075"/>
            <a:ext cx="8229600" cy="1727200"/>
          </a:xfrm>
        </p:spPr>
        <p:txBody>
          <a:bodyPr/>
          <a:lstStyle/>
          <a:p>
            <a:pPr eaLnBrk="1" hangingPunct="1"/>
            <a:r>
              <a:rPr lang="en-AU" smtClean="0"/>
              <a:t>In summary…</a:t>
            </a:r>
            <a:br>
              <a:rPr lang="en-AU" smtClean="0"/>
            </a:br>
            <a:r>
              <a:rPr lang="en-AU" smtClean="0"/>
              <a:t> the Learner Profile requires</a:t>
            </a:r>
          </a:p>
        </p:txBody>
      </p:sp>
      <p:sp>
        <p:nvSpPr>
          <p:cNvPr id="77826" name="Content Placeholder 2"/>
          <p:cNvSpPr>
            <a:spLocks noGrp="1"/>
          </p:cNvSpPr>
          <p:nvPr>
            <p:ph idx="1"/>
          </p:nvPr>
        </p:nvSpPr>
        <p:spPr>
          <a:xfrm>
            <a:off x="457200" y="2924175"/>
            <a:ext cx="8229600" cy="3400425"/>
          </a:xfrm>
        </p:spPr>
        <p:txBody>
          <a:bodyPr/>
          <a:lstStyle/>
          <a:p>
            <a:pPr eaLnBrk="1" hangingPunct="1">
              <a:buFont typeface="Wingdings 2" pitchFamily="18" charset="2"/>
              <a:buNone/>
            </a:pPr>
            <a:endParaRPr lang="en-AU" sz="4800" smtClean="0"/>
          </a:p>
          <a:p>
            <a:pPr eaLnBrk="1" hangingPunct="1">
              <a:buFont typeface="Wingdings 2" pitchFamily="18" charset="2"/>
              <a:buNone/>
            </a:pPr>
            <a:r>
              <a:rPr lang="en-AU" sz="4800" smtClean="0"/>
              <a:t>Engagement </a:t>
            </a:r>
            <a:r>
              <a:rPr lang="en-AU" sz="4800" b="1" i="1" smtClean="0"/>
              <a:t>with</a:t>
            </a:r>
            <a:r>
              <a:rPr lang="en-AU" sz="4800" smtClean="0"/>
              <a:t> rather than knowledge </a:t>
            </a:r>
            <a:r>
              <a:rPr lang="en-AU" sz="4800" b="1" i="1" smtClean="0"/>
              <a:t>about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457200" y="6356350"/>
            <a:ext cx="2133600" cy="365125"/>
          </a:xfrm>
        </p:spPr>
        <p:txBody>
          <a:bodyPr/>
          <a:lstStyle/>
          <a:p>
            <a:pPr algn="l">
              <a:defRPr/>
            </a:pPr>
            <a:r>
              <a:rPr lang="en-GB"/>
              <a:t>Page </a:t>
            </a:r>
            <a:fld id="{0CEE7D15-DF5D-4233-99ED-2A4265707526}" type="slidenum">
              <a:rPr lang="en-GB"/>
              <a:pPr algn="l">
                <a:defRPr/>
              </a:pPr>
              <a:t>55</a:t>
            </a:fld>
            <a:endParaRPr lang="en-GB"/>
          </a:p>
        </p:txBody>
      </p:sp>
      <p:pic>
        <p:nvPicPr>
          <p:cNvPr id="78850" name="Picture 4" descr="Peanuts on understanding poems"/>
          <p:cNvPicPr>
            <a:picLocks noChangeAspect="1" noChangeArrowheads="1"/>
          </p:cNvPicPr>
          <p:nvPr/>
        </p:nvPicPr>
        <p:blipFill>
          <a:blip r:embed="rId2"/>
          <a:srcRect/>
          <a:stretch>
            <a:fillRect/>
          </a:stretch>
        </p:blipFill>
        <p:spPr bwMode="auto">
          <a:xfrm>
            <a:off x="0" y="1655763"/>
            <a:ext cx="9144000" cy="345598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pPr eaLnBrk="1" hangingPunct="1"/>
            <a:r>
              <a:rPr lang="en-GB" smtClean="0"/>
              <a:t>Time for reflection!</a:t>
            </a:r>
          </a:p>
        </p:txBody>
      </p:sp>
      <p:sp>
        <p:nvSpPr>
          <p:cNvPr id="79874" name="Rectangle 3"/>
          <p:cNvSpPr>
            <a:spLocks noGrp="1"/>
          </p:cNvSpPr>
          <p:nvPr>
            <p:ph type="body" idx="1"/>
          </p:nvPr>
        </p:nvSpPr>
        <p:spPr>
          <a:xfrm>
            <a:off x="468313" y="2276475"/>
            <a:ext cx="8229600" cy="4389438"/>
          </a:xfrm>
        </p:spPr>
        <p:txBody>
          <a:bodyPr/>
          <a:lstStyle/>
          <a:p>
            <a:pPr eaLnBrk="1" hangingPunct="1"/>
            <a:r>
              <a:rPr lang="en-GB" sz="3200" smtClean="0"/>
              <a:t>Unhappy is the land that needs a hero (Brecht)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pPr eaLnBrk="1" hangingPunct="1"/>
            <a:r>
              <a:rPr lang="en-AU" smtClean="0"/>
              <a:t>ToK</a:t>
            </a:r>
          </a:p>
        </p:txBody>
      </p:sp>
      <p:sp>
        <p:nvSpPr>
          <p:cNvPr id="80898" name="Content Placeholder 2"/>
          <p:cNvSpPr>
            <a:spLocks noGrp="1"/>
          </p:cNvSpPr>
          <p:nvPr>
            <p:ph idx="4294967295"/>
          </p:nvPr>
        </p:nvSpPr>
        <p:spPr/>
        <p:txBody>
          <a:bodyPr/>
          <a:lstStyle/>
          <a:p>
            <a:pPr eaLnBrk="1" hangingPunct="1"/>
            <a:r>
              <a:rPr lang="en-AU" dirty="0" smtClean="0"/>
              <a:t>Did the DP actually get there first?</a:t>
            </a:r>
          </a:p>
          <a:p>
            <a:pPr eaLnBrk="1" hangingPunct="1"/>
            <a:r>
              <a:rPr lang="en-AU" dirty="0" smtClean="0"/>
              <a:t>Truth claims</a:t>
            </a:r>
          </a:p>
          <a:p>
            <a:pPr eaLnBrk="1" hangingPunct="1"/>
            <a:r>
              <a:rPr lang="en-AU" dirty="0" smtClean="0"/>
              <a:t>Perceptions  both sensory and cultural</a:t>
            </a:r>
          </a:p>
          <a:p>
            <a:pPr eaLnBrk="1" hangingPunct="1"/>
            <a:r>
              <a:rPr lang="en-AU" dirty="0" smtClean="0"/>
              <a:t>Emotional knowing</a:t>
            </a:r>
          </a:p>
          <a:p>
            <a:pPr eaLnBrk="1" hangingPunct="1"/>
            <a:r>
              <a:rPr lang="en-AU" dirty="0" smtClean="0"/>
              <a:t>Ethical systems </a:t>
            </a:r>
            <a:r>
              <a:rPr lang="en-AU" dirty="0" err="1" smtClean="0"/>
              <a:t>eg</a:t>
            </a:r>
            <a:r>
              <a:rPr lang="en-AU" dirty="0" smtClean="0"/>
              <a:t> Kant and categorical imperatives </a:t>
            </a:r>
          </a:p>
          <a:p>
            <a:pPr eaLnBrk="1" hangingPunct="1"/>
            <a:endParaRPr lang="en-AU"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AU" smtClean="0"/>
              <a:t>Useful References</a:t>
            </a:r>
          </a:p>
        </p:txBody>
      </p:sp>
      <p:sp>
        <p:nvSpPr>
          <p:cNvPr id="3" name="Content Placeholder 2"/>
          <p:cNvSpPr>
            <a:spLocks noGrp="1"/>
          </p:cNvSpPr>
          <p:nvPr>
            <p:ph idx="1"/>
          </p:nvPr>
        </p:nvSpPr>
        <p:spPr/>
        <p:txBody>
          <a:bodyPr>
            <a:normAutofit/>
          </a:bodyPr>
          <a:lstStyle/>
          <a:p>
            <a:pPr eaLnBrk="1" hangingPunct="1">
              <a:lnSpc>
                <a:spcPct val="80000"/>
              </a:lnSpc>
            </a:pPr>
            <a:r>
              <a:rPr lang="en-AU" sz="1600" smtClean="0"/>
              <a:t>Berlin, I. (1998). The first and the last (extract). </a:t>
            </a:r>
            <a:r>
              <a:rPr lang="en-AU" sz="1600" i="1" smtClean="0"/>
              <a:t>New York Review of Books</a:t>
            </a:r>
            <a:r>
              <a:rPr lang="en-AU" sz="1600" smtClean="0"/>
              <a:t>, 45(8).</a:t>
            </a:r>
          </a:p>
          <a:p>
            <a:pPr eaLnBrk="1" hangingPunct="1">
              <a:lnSpc>
                <a:spcPct val="80000"/>
              </a:lnSpc>
              <a:buFont typeface="Wingdings 2" pitchFamily="18" charset="2"/>
              <a:buNone/>
            </a:pPr>
            <a:r>
              <a:rPr lang="en-AU" sz="1600" smtClean="0"/>
              <a:t> </a:t>
            </a:r>
          </a:p>
          <a:p>
            <a:pPr eaLnBrk="1" hangingPunct="1">
              <a:lnSpc>
                <a:spcPct val="80000"/>
              </a:lnSpc>
            </a:pPr>
            <a:r>
              <a:rPr lang="en-AU" sz="1600" smtClean="0"/>
              <a:t>Boix-Mansilla,V., &amp; Gardner, H. (2007) From teaching globalization to nurturing global consciousness</a:t>
            </a:r>
            <a:r>
              <a:rPr lang="en-AU" sz="1600" i="1" smtClean="0"/>
              <a:t>. </a:t>
            </a:r>
            <a:r>
              <a:rPr lang="en-AU" sz="1600" smtClean="0"/>
              <a:t>In M. Suarez-Orozco (Ed.), </a:t>
            </a:r>
            <a:r>
              <a:rPr lang="en-AU" sz="1600" i="1" smtClean="0"/>
              <a:t>Learning in the global era</a:t>
            </a:r>
            <a:r>
              <a:rPr lang="en-AU" sz="1600" smtClean="0"/>
              <a:t>. Berkeley: University of California Press.</a:t>
            </a:r>
          </a:p>
          <a:p>
            <a:pPr eaLnBrk="1" hangingPunct="1">
              <a:lnSpc>
                <a:spcPct val="80000"/>
              </a:lnSpc>
              <a:buFont typeface="Wingdings 2" pitchFamily="18" charset="2"/>
              <a:buNone/>
            </a:pPr>
            <a:r>
              <a:rPr lang="en-AU" sz="1600" smtClean="0"/>
              <a:t> </a:t>
            </a:r>
          </a:p>
          <a:p>
            <a:pPr eaLnBrk="1" hangingPunct="1">
              <a:lnSpc>
                <a:spcPct val="80000"/>
              </a:lnSpc>
            </a:pPr>
            <a:r>
              <a:rPr lang="en-AU" sz="1600" smtClean="0"/>
              <a:t>Chapter 1 Prologue.  In J. Sacks</a:t>
            </a:r>
            <a:r>
              <a:rPr lang="en-AU" sz="1600" b="1" smtClean="0"/>
              <a:t> (</a:t>
            </a:r>
            <a:r>
              <a:rPr lang="en-AU" sz="1600" smtClean="0"/>
              <a:t>2003). </a:t>
            </a:r>
            <a:r>
              <a:rPr lang="en-AU" sz="1600" i="1" smtClean="0"/>
              <a:t>The dignity of difference</a:t>
            </a:r>
            <a:r>
              <a:rPr lang="en-AU" sz="1600" smtClean="0"/>
              <a:t>. London: Continuum International Publishing Group. </a:t>
            </a:r>
          </a:p>
          <a:p>
            <a:pPr eaLnBrk="1" hangingPunct="1">
              <a:lnSpc>
                <a:spcPct val="80000"/>
              </a:lnSpc>
              <a:buFont typeface="Wingdings 2" pitchFamily="18" charset="2"/>
              <a:buNone/>
            </a:pPr>
            <a:r>
              <a:rPr lang="en-AU" sz="1600" smtClean="0"/>
              <a:t> </a:t>
            </a:r>
          </a:p>
          <a:p>
            <a:pPr eaLnBrk="1" hangingPunct="1">
              <a:lnSpc>
                <a:spcPct val="80000"/>
              </a:lnSpc>
            </a:pPr>
            <a:r>
              <a:rPr lang="en-AU" sz="1600" smtClean="0"/>
              <a:t>Khan, A. J. (2008). </a:t>
            </a:r>
            <a:r>
              <a:rPr lang="en-AU" sz="1600" i="1" smtClean="0"/>
              <a:t>Global education and the developing world. </a:t>
            </a:r>
            <a:r>
              <a:rPr lang="en-AU" sz="1600" smtClean="0"/>
              <a:t> International Baccalaureate Organization</a:t>
            </a:r>
            <a:r>
              <a:rPr lang="en-AU" sz="1600" b="1" smtClean="0"/>
              <a:t> </a:t>
            </a:r>
            <a:r>
              <a:rPr lang="en-AU" sz="1600" smtClean="0"/>
              <a:t>Peterson Lecture, April 2008.</a:t>
            </a:r>
          </a:p>
          <a:p>
            <a:pPr eaLnBrk="1" hangingPunct="1">
              <a:lnSpc>
                <a:spcPct val="80000"/>
              </a:lnSpc>
              <a:buFont typeface="Wingdings 2" pitchFamily="18" charset="2"/>
              <a:buNone/>
            </a:pPr>
            <a:endParaRPr lang="en-AU" sz="1600" smtClean="0"/>
          </a:p>
          <a:p>
            <a:pPr eaLnBrk="1" hangingPunct="1">
              <a:lnSpc>
                <a:spcPct val="80000"/>
              </a:lnSpc>
            </a:pPr>
            <a:r>
              <a:rPr lang="en-AU" sz="1600" smtClean="0"/>
              <a:t>International Baccalaureate Organization</a:t>
            </a:r>
            <a:r>
              <a:rPr lang="en-AU" sz="1600" b="1" smtClean="0"/>
              <a:t> </a:t>
            </a:r>
            <a:r>
              <a:rPr lang="en-AU" sz="1600" smtClean="0"/>
              <a:t>(2008). </a:t>
            </a:r>
            <a:r>
              <a:rPr lang="en-AU" sz="1600" i="1" smtClean="0"/>
              <a:t>MYP: from principles into practice. </a:t>
            </a:r>
            <a:r>
              <a:rPr lang="en-AU" sz="1600" smtClean="0"/>
              <a:t>Cardiff:</a:t>
            </a:r>
            <a:r>
              <a:rPr lang="en-AU" sz="1600" i="1" smtClean="0"/>
              <a:t> </a:t>
            </a:r>
            <a:r>
              <a:rPr lang="en-AU" sz="1600" smtClean="0"/>
              <a:t>International Baccalaureate Organization.</a:t>
            </a:r>
          </a:p>
          <a:p>
            <a:pPr eaLnBrk="1" hangingPunct="1">
              <a:lnSpc>
                <a:spcPct val="80000"/>
              </a:lnSpc>
              <a:buFont typeface="Wingdings 2" pitchFamily="18" charset="2"/>
              <a:buNone/>
            </a:pPr>
            <a:endParaRPr lang="en-AU" sz="1600" smtClean="0"/>
          </a:p>
          <a:p>
            <a:pPr eaLnBrk="1" hangingPunct="1">
              <a:lnSpc>
                <a:spcPct val="80000"/>
              </a:lnSpc>
            </a:pPr>
            <a:r>
              <a:rPr lang="en-AU" sz="1600" smtClean="0"/>
              <a:t>International Baccalaureate Organization (2006). </a:t>
            </a:r>
            <a:r>
              <a:rPr lang="en-AU" sz="1600" i="1" smtClean="0"/>
              <a:t>IB learner profile booklet.</a:t>
            </a:r>
            <a:r>
              <a:rPr lang="en-AU" sz="1600" smtClean="0"/>
              <a:t> Cardiff:</a:t>
            </a:r>
            <a:r>
              <a:rPr lang="en-AU" sz="1600" i="1" smtClean="0"/>
              <a:t> </a:t>
            </a:r>
            <a:r>
              <a:rPr lang="en-AU" sz="1600" smtClean="0"/>
              <a:t>International Baccalaureate Organization.</a:t>
            </a:r>
          </a:p>
          <a:p>
            <a:pPr eaLnBrk="1" hangingPunct="1">
              <a:lnSpc>
                <a:spcPct val="80000"/>
              </a:lnSpc>
            </a:pPr>
            <a:endParaRPr lang="en-AU" sz="16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AU" smtClean="0"/>
              <a:t>And some more…</a:t>
            </a:r>
          </a:p>
        </p:txBody>
      </p:sp>
      <p:sp>
        <p:nvSpPr>
          <p:cNvPr id="83970" name="Content Placeholder 2"/>
          <p:cNvSpPr>
            <a:spLocks noGrp="1"/>
          </p:cNvSpPr>
          <p:nvPr>
            <p:ph idx="1"/>
          </p:nvPr>
        </p:nvSpPr>
        <p:spPr/>
        <p:txBody>
          <a:bodyPr/>
          <a:lstStyle/>
          <a:p>
            <a:pPr eaLnBrk="1" hangingPunct="1"/>
            <a:r>
              <a:rPr lang="en-AU" smtClean="0"/>
              <a:t>Kohn, A. (1997). How not to teach values. </a:t>
            </a:r>
            <a:r>
              <a:rPr lang="en-AU" i="1" smtClean="0"/>
              <a:t>Phi Delta Kappan</a:t>
            </a:r>
            <a:r>
              <a:rPr lang="en-AU" smtClean="0"/>
              <a:t> 76(6), 429-439. </a:t>
            </a:r>
          </a:p>
          <a:p>
            <a:pPr eaLnBrk="1" hangingPunct="1"/>
            <a:r>
              <a:rPr lang="en-AU" smtClean="0"/>
              <a:t>Marshman, R. (2005). </a:t>
            </a:r>
            <a:r>
              <a:rPr lang="en-AU" i="1" smtClean="0"/>
              <a:t>Constructivism, values and the IB continuum. </a:t>
            </a:r>
            <a:r>
              <a:rPr lang="en-AU" smtClean="0"/>
              <a:t>Paper delivered at IBAEM Regional Conference, Athens.</a:t>
            </a:r>
          </a:p>
          <a:p>
            <a:pPr eaLnBrk="1" hangingPunct="1"/>
            <a:r>
              <a:rPr lang="en-AU" smtClean="0"/>
              <a:t> International Baccalaureate Organization (2008). </a:t>
            </a:r>
            <a:r>
              <a:rPr lang="en-AU" i="1" smtClean="0"/>
              <a:t> Toward a continuum of international education.</a:t>
            </a:r>
            <a:r>
              <a:rPr lang="en-AU" smtClean="0"/>
              <a:t> Cardiff:</a:t>
            </a:r>
            <a:r>
              <a:rPr lang="en-AU" i="1" smtClean="0"/>
              <a:t> </a:t>
            </a:r>
            <a:r>
              <a:rPr lang="en-AU" smtClean="0"/>
              <a:t>International Baccalaureate Organization.</a:t>
            </a:r>
          </a:p>
          <a:p>
            <a:pPr eaLnBrk="1" hangingPunct="1"/>
            <a:endParaRPr lang="en-A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2488F90-BB91-4681-81CD-CB54808E5B65}" type="slidenum">
              <a:rPr lang="en-GB"/>
              <a:pPr>
                <a:defRPr/>
              </a:pPr>
              <a:t>6</a:t>
            </a:fld>
            <a:endParaRPr lang="en-GB"/>
          </a:p>
        </p:txBody>
      </p:sp>
      <p:sp>
        <p:nvSpPr>
          <p:cNvPr id="13317" name="Rectangle 5"/>
          <p:cNvSpPr>
            <a:spLocks noChangeArrowheads="1"/>
          </p:cNvSpPr>
          <p:nvPr/>
        </p:nvSpPr>
        <p:spPr bwMode="auto">
          <a:xfrm>
            <a:off x="1066800" y="2236788"/>
            <a:ext cx="7010400" cy="2271712"/>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en-US" sz="2800">
                <a:latin typeface="Gill Sans"/>
              </a:rPr>
              <a:t>  How do I learn best?     </a:t>
            </a:r>
          </a:p>
          <a:p>
            <a:pPr eaLnBrk="0" hangingPunct="0">
              <a:spcBef>
                <a:spcPct val="50000"/>
              </a:spcBef>
              <a:buFont typeface="Wingdings" pitchFamily="2" charset="2"/>
              <a:buChar char="Ø"/>
            </a:pPr>
            <a:r>
              <a:rPr lang="en-US" sz="2800">
                <a:latin typeface="Gill Sans"/>
              </a:rPr>
              <a:t>  How do I know?           </a:t>
            </a:r>
          </a:p>
          <a:p>
            <a:pPr eaLnBrk="0" hangingPunct="0">
              <a:spcBef>
                <a:spcPct val="50000"/>
              </a:spcBef>
              <a:buFont typeface="Wingdings" pitchFamily="2" charset="2"/>
              <a:buChar char="Ø"/>
            </a:pPr>
            <a:r>
              <a:rPr lang="en-US" sz="2800">
                <a:latin typeface="Gill Sans"/>
              </a:rPr>
              <a:t>  How do I communicate my </a:t>
            </a:r>
          </a:p>
          <a:p>
            <a:pPr eaLnBrk="0" hangingPunct="0">
              <a:lnSpc>
                <a:spcPct val="60000"/>
              </a:lnSpc>
              <a:spcBef>
                <a:spcPct val="50000"/>
              </a:spcBef>
              <a:buFont typeface="Wingdings" pitchFamily="2" charset="2"/>
              <a:buNone/>
            </a:pPr>
            <a:r>
              <a:rPr lang="en-US" sz="2800">
                <a:latin typeface="Gill Sans"/>
              </a:rPr>
              <a:t>     understanding?</a:t>
            </a:r>
          </a:p>
        </p:txBody>
      </p:sp>
      <p:sp>
        <p:nvSpPr>
          <p:cNvPr id="13318" name="Rectangle 6"/>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400" dirty="0">
                <a:solidFill>
                  <a:schemeClr val="tx2"/>
                </a:solidFill>
                <a:effectLst>
                  <a:outerShdw blurRad="38100" dist="38100" dir="2700000" algn="tl">
                    <a:srgbClr val="000000"/>
                  </a:outerShdw>
                </a:effectLst>
                <a:latin typeface="+mn-lt"/>
              </a:rPr>
              <a:t>Approaches to learning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0-#ppt_w/2"/>
                                          </p:val>
                                        </p:tav>
                                        <p:tav tm="100000">
                                          <p:val>
                                            <p:strVal val="#ppt_x"/>
                                          </p:val>
                                        </p:tav>
                                      </p:tavLst>
                                    </p:anim>
                                    <p:anim calcmode="lin" valueType="num">
                                      <p:cBhvr additive="base">
                                        <p:cTn id="8"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0-#ppt_w/2"/>
                                          </p:val>
                                        </p:tav>
                                        <p:tav tm="100000">
                                          <p:val>
                                            <p:strVal val="#ppt_x"/>
                                          </p:val>
                                        </p:tav>
                                      </p:tavLst>
                                    </p:anim>
                                    <p:anim calcmode="lin" valueType="num">
                                      <p:cBhvr additive="base">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r>
              <a:rPr lang="en-GB"/>
              <a:t>Page </a:t>
            </a:r>
            <a:fld id="{C4658E8A-E9F4-451E-BC44-9AB6627B18DE}" type="slidenum">
              <a:rPr lang="en-GB"/>
              <a:pPr algn="l">
                <a:defRPr/>
              </a:pPr>
              <a:t>60</a:t>
            </a:fld>
            <a:endParaRPr lang="en-GB"/>
          </a:p>
        </p:txBody>
      </p:sp>
      <p:sp>
        <p:nvSpPr>
          <p:cNvPr id="84994" name="Rectangle 2"/>
          <p:cNvSpPr>
            <a:spLocks noGrp="1" noChangeArrowheads="1"/>
          </p:cNvSpPr>
          <p:nvPr>
            <p:ph type="title"/>
          </p:nvPr>
        </p:nvSpPr>
        <p:spPr/>
        <p:txBody>
          <a:bodyPr/>
          <a:lstStyle/>
          <a:p>
            <a:pPr eaLnBrk="1" hangingPunct="1"/>
            <a:r>
              <a:rPr lang="en-GB" smtClean="0"/>
              <a:t>Additional References</a:t>
            </a:r>
          </a:p>
        </p:txBody>
      </p:sp>
      <p:sp>
        <p:nvSpPr>
          <p:cNvPr id="84995" name="Rectangle 3"/>
          <p:cNvSpPr>
            <a:spLocks noGrp="1" noChangeArrowheads="1"/>
          </p:cNvSpPr>
          <p:nvPr>
            <p:ph type="body" idx="1"/>
          </p:nvPr>
        </p:nvSpPr>
        <p:spPr/>
        <p:txBody>
          <a:bodyPr/>
          <a:lstStyle/>
          <a:p>
            <a:pPr eaLnBrk="1" hangingPunct="1">
              <a:buFont typeface="Wingdings" pitchFamily="2" charset="2"/>
              <a:buNone/>
            </a:pPr>
            <a:r>
              <a:rPr lang="en-GB" sz="1800" smtClean="0"/>
              <a:t>Peterson, A D C (1987) </a:t>
            </a:r>
            <a:r>
              <a:rPr lang="en-GB" sz="1800" i="1" smtClean="0"/>
              <a:t>Schools across frontiers – the story of the International Baccalaureate and the United World Colleges, </a:t>
            </a:r>
            <a:r>
              <a:rPr lang="en-GB" sz="1800" smtClean="0"/>
              <a:t>Open Court, La Salle, Illinois</a:t>
            </a:r>
          </a:p>
          <a:p>
            <a:pPr eaLnBrk="1" hangingPunct="1">
              <a:buFont typeface="Wingdings" pitchFamily="2" charset="2"/>
              <a:buNone/>
            </a:pPr>
            <a:r>
              <a:rPr lang="en-GB" sz="1800" smtClean="0"/>
              <a:t>Eck, D (2006) </a:t>
            </a:r>
            <a:r>
              <a:rPr lang="en-GB" sz="1800" i="1" smtClean="0"/>
              <a:t>What is pluralism?</a:t>
            </a:r>
            <a:r>
              <a:rPr lang="en-GB" sz="1800" smtClean="0"/>
              <a:t> Harvard Project on Pluralism </a:t>
            </a:r>
            <a:r>
              <a:rPr lang="en-GB" sz="1800" smtClean="0">
                <a:hlinkClick r:id="rId2"/>
              </a:rPr>
              <a:t>www.pluralism.org</a:t>
            </a:r>
            <a:r>
              <a:rPr lang="en-GB" sz="1800" smtClean="0"/>
              <a:t> Accessed 15 April 2007. </a:t>
            </a:r>
          </a:p>
          <a:p>
            <a:pPr eaLnBrk="1" hangingPunct="1">
              <a:buFont typeface="Wingdings" pitchFamily="2" charset="2"/>
              <a:buNone/>
            </a:pPr>
            <a:r>
              <a:rPr lang="en-AU" sz="1800" smtClean="0"/>
              <a:t>Gellar, C.A. (2002). International Education: a commitment to universal values.</a:t>
            </a:r>
            <a:r>
              <a:rPr lang="en-AU" sz="1800" i="1" smtClean="0"/>
              <a:t> </a:t>
            </a:r>
            <a:r>
              <a:rPr lang="en-AU" sz="1800" smtClean="0"/>
              <a:t>In M. Hayden, J. Thompson, &amp; G. Walker (Eds.), </a:t>
            </a:r>
            <a:r>
              <a:rPr lang="en-AU" sz="1800" i="1" smtClean="0"/>
              <a:t>International education in practice</a:t>
            </a:r>
            <a:r>
              <a:rPr lang="en-AU" sz="1800" smtClean="0"/>
              <a:t>. London: Kogan Page.</a:t>
            </a:r>
          </a:p>
          <a:p>
            <a:pPr eaLnBrk="1" hangingPunct="1">
              <a:buFont typeface="Wingdings 2" pitchFamily="18" charset="2"/>
              <a:buNone/>
            </a:pPr>
            <a:r>
              <a:rPr lang="en-AU" sz="1800" smtClean="0"/>
              <a:t> Hill, I. (2002) The history of international education: an International Baccalaureate perspective.</a:t>
            </a:r>
            <a:r>
              <a:rPr lang="en-AU" sz="1800" i="1" smtClean="0"/>
              <a:t> </a:t>
            </a:r>
            <a:r>
              <a:rPr lang="en-AU" sz="1800" smtClean="0"/>
              <a:t>In M. Hayden, J. Thompson, &amp; G. Walker (Eds.), </a:t>
            </a:r>
            <a:r>
              <a:rPr lang="en-AU" sz="1800" i="1" smtClean="0"/>
              <a:t>International education in practice</a:t>
            </a:r>
            <a:r>
              <a:rPr lang="en-AU" sz="1800" smtClean="0"/>
              <a:t>. London: Kogan Page.</a:t>
            </a:r>
          </a:p>
          <a:p>
            <a:pPr eaLnBrk="1" hangingPunct="1">
              <a:buFont typeface="Wingdings" pitchFamily="2" charset="2"/>
              <a:buNone/>
            </a:pPr>
            <a:endParaRPr lang="en-GB" sz="18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AU" smtClean="0"/>
              <a:t>Thank you</a:t>
            </a:r>
          </a:p>
        </p:txBody>
      </p:sp>
      <p:sp>
        <p:nvSpPr>
          <p:cNvPr id="86018" name="Content Placeholder 2"/>
          <p:cNvSpPr>
            <a:spLocks noGrp="1"/>
          </p:cNvSpPr>
          <p:nvPr>
            <p:ph idx="1"/>
          </p:nvPr>
        </p:nvSpPr>
        <p:spPr/>
        <p:txBody>
          <a:bodyPr/>
          <a:lstStyle/>
          <a:p>
            <a:pPr eaLnBrk="1" hangingPunct="1"/>
            <a:r>
              <a:rPr lang="en-AU" smtClean="0"/>
              <a:t>r.marshman@internode.on.net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AU" smtClean="0"/>
              <a:t>Are these the key questions?</a:t>
            </a:r>
          </a:p>
        </p:txBody>
      </p:sp>
      <p:sp>
        <p:nvSpPr>
          <p:cNvPr id="20482" name="Content Placeholder 2"/>
          <p:cNvSpPr>
            <a:spLocks noGrp="1"/>
          </p:cNvSpPr>
          <p:nvPr>
            <p:ph idx="1"/>
          </p:nvPr>
        </p:nvSpPr>
        <p:spPr/>
        <p:txBody>
          <a:bodyPr/>
          <a:lstStyle/>
          <a:p>
            <a:pPr eaLnBrk="1" hangingPunct="1"/>
            <a:r>
              <a:rPr lang="en-AU" sz="2800" smtClean="0"/>
              <a:t>What are my values?</a:t>
            </a:r>
          </a:p>
          <a:p>
            <a:pPr eaLnBrk="1" hangingPunct="1"/>
            <a:endParaRPr lang="en-AU" sz="2800" smtClean="0"/>
          </a:p>
          <a:p>
            <a:pPr eaLnBrk="1" hangingPunct="1"/>
            <a:r>
              <a:rPr lang="en-AU" sz="2800" smtClean="0"/>
              <a:t>Where have they come from?</a:t>
            </a:r>
          </a:p>
          <a:p>
            <a:pPr eaLnBrk="1" hangingPunct="1"/>
            <a:endParaRPr lang="en-AU" sz="2800" smtClean="0"/>
          </a:p>
          <a:p>
            <a:pPr eaLnBrk="1" hangingPunct="1"/>
            <a:r>
              <a:rPr lang="en-AU" sz="2800" smtClean="0"/>
              <a:t>How are they</a:t>
            </a:r>
          </a:p>
          <a:p>
            <a:pPr lvl="1" eaLnBrk="1" hangingPunct="1"/>
            <a:r>
              <a:rPr lang="en-AU" sz="2800" smtClean="0"/>
              <a:t>Challenged?</a:t>
            </a:r>
          </a:p>
          <a:p>
            <a:pPr lvl="1" eaLnBrk="1" hangingPunct="1"/>
            <a:r>
              <a:rPr lang="en-AU" sz="2800" smtClean="0"/>
              <a:t>Defended?</a:t>
            </a:r>
          </a:p>
          <a:p>
            <a:pPr eaLnBrk="1" hangingPunct="1">
              <a:buFont typeface="Wingdings 2" pitchFamily="18" charset="2"/>
              <a:buNone/>
            </a:pPr>
            <a:r>
              <a:rPr lang="en-AU"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A814931-9F62-4D81-BAB0-0464B942BD85}" type="slidenum">
              <a:rPr lang="en-GB"/>
              <a:pPr>
                <a:defRPr/>
              </a:pPr>
              <a:t>8</a:t>
            </a:fld>
            <a:endParaRPr lang="en-GB"/>
          </a:p>
        </p:txBody>
      </p:sp>
      <p:sp>
        <p:nvSpPr>
          <p:cNvPr id="264194" name="Rectangle 2"/>
          <p:cNvSpPr>
            <a:spLocks noGrp="1" noChangeArrowheads="1"/>
          </p:cNvSpPr>
          <p:nvPr>
            <p:ph type="title"/>
          </p:nvPr>
        </p:nvSpPr>
        <p:spPr/>
        <p:txBody>
          <a:bodyPr>
            <a:normAutofit fontScale="90000"/>
          </a:bodyPr>
          <a:lstStyle/>
          <a:p>
            <a:pPr eaLnBrk="1" fontAlgn="auto" hangingPunct="1">
              <a:spcAft>
                <a:spcPts val="0"/>
              </a:spcAft>
              <a:defRPr/>
            </a:pPr>
            <a:r>
              <a:rPr lang="pt-PT" sz="4000"/>
              <a:t>An ATL aside: Sept 2005</a:t>
            </a:r>
            <a:br>
              <a:rPr lang="pt-PT" sz="4000"/>
            </a:br>
            <a:r>
              <a:rPr lang="pt-PT" sz="4000"/>
              <a:t>Other possible G Qs</a:t>
            </a:r>
            <a:endParaRPr lang="en-US" sz="4000"/>
          </a:p>
        </p:txBody>
      </p:sp>
      <p:sp>
        <p:nvSpPr>
          <p:cNvPr id="264195" name="Rectangle 3"/>
          <p:cNvSpPr>
            <a:spLocks noGrp="1" noChangeArrowheads="1"/>
          </p:cNvSpPr>
          <p:nvPr>
            <p:ph type="body"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pt-PT" sz="2800"/>
              <a:t>What other strategies could I use?</a:t>
            </a:r>
          </a:p>
          <a:p>
            <a:pPr marL="274320" indent="-274320" eaLnBrk="1" fontAlgn="auto" hangingPunct="1">
              <a:spcAft>
                <a:spcPts val="0"/>
              </a:spcAft>
              <a:buClr>
                <a:schemeClr val="accent3"/>
              </a:buClr>
              <a:buFont typeface="Wingdings 2"/>
              <a:buChar char=""/>
              <a:defRPr/>
            </a:pPr>
            <a:r>
              <a:rPr lang="pt-PT" sz="2800"/>
              <a:t>In what ways can I learn about this?</a:t>
            </a:r>
          </a:p>
          <a:p>
            <a:pPr marL="274320" indent="-274320" eaLnBrk="1" fontAlgn="auto" hangingPunct="1">
              <a:spcAft>
                <a:spcPts val="0"/>
              </a:spcAft>
              <a:buClr>
                <a:schemeClr val="accent3"/>
              </a:buClr>
              <a:buFont typeface="Wingdings 2"/>
              <a:buChar char=""/>
              <a:defRPr/>
            </a:pPr>
            <a:r>
              <a:rPr lang="pt-PT" sz="2800"/>
              <a:t>Is there another view?</a:t>
            </a:r>
          </a:p>
          <a:p>
            <a:pPr marL="274320" indent="-274320" eaLnBrk="1" fontAlgn="auto" hangingPunct="1">
              <a:spcAft>
                <a:spcPts val="0"/>
              </a:spcAft>
              <a:buClr>
                <a:schemeClr val="accent3"/>
              </a:buClr>
              <a:buFont typeface="Wingdings 2"/>
              <a:buChar char=""/>
              <a:defRPr/>
            </a:pPr>
            <a:r>
              <a:rPr lang="pt-PT" sz="2800"/>
              <a:t>What values do I bring to this task?</a:t>
            </a:r>
          </a:p>
          <a:p>
            <a:pPr marL="274320" indent="-274320" eaLnBrk="1" fontAlgn="auto" hangingPunct="1">
              <a:spcAft>
                <a:spcPts val="0"/>
              </a:spcAft>
              <a:buClr>
                <a:schemeClr val="accent3"/>
              </a:buClr>
              <a:buFont typeface="Wingdings 2"/>
              <a:buChar char=""/>
              <a:defRPr/>
            </a:pPr>
            <a:r>
              <a:rPr lang="pt-PT" sz="2800"/>
              <a:t>How independent can I be?</a:t>
            </a:r>
          </a:p>
          <a:p>
            <a:pPr marL="274320" indent="-274320" eaLnBrk="1" fontAlgn="auto" hangingPunct="1">
              <a:spcAft>
                <a:spcPts val="0"/>
              </a:spcAft>
              <a:buClr>
                <a:schemeClr val="accent3"/>
              </a:buClr>
              <a:buFont typeface="Wingdings 2"/>
              <a:buChar char=""/>
              <a:defRPr/>
            </a:pPr>
            <a:r>
              <a:rPr lang="pt-PT" sz="2800"/>
              <a:t>How can I claim to know?</a:t>
            </a:r>
          </a:p>
          <a:p>
            <a:pPr marL="274320" indent="-274320" eaLnBrk="1" fontAlgn="auto" hangingPunct="1">
              <a:spcAft>
                <a:spcPts val="0"/>
              </a:spcAft>
              <a:buClr>
                <a:schemeClr val="accent3"/>
              </a:buClr>
              <a:buFont typeface="Wingdings 2"/>
              <a:buChar char=""/>
              <a:defRPr/>
            </a:pPr>
            <a:r>
              <a:rPr lang="pt-PT" sz="2800"/>
              <a:t>Think: What am I aiming for? Act: How will I do it? Reflect: How successful have I been? By what measure?</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AU" smtClean="0"/>
              <a:t>A common thread in all this?</a:t>
            </a:r>
          </a:p>
        </p:txBody>
      </p:sp>
      <p:sp>
        <p:nvSpPr>
          <p:cNvPr id="23554" name="Content Placeholder 2"/>
          <p:cNvSpPr>
            <a:spLocks noGrp="1"/>
          </p:cNvSpPr>
          <p:nvPr>
            <p:ph idx="1"/>
          </p:nvPr>
        </p:nvSpPr>
        <p:spPr/>
        <p:txBody>
          <a:bodyPr/>
          <a:lstStyle/>
          <a:p>
            <a:pPr eaLnBrk="1" hangingPunct="1"/>
            <a:r>
              <a:rPr lang="en-AU" sz="4800" smtClean="0"/>
              <a:t>The </a:t>
            </a:r>
            <a:r>
              <a:rPr lang="en-AU" sz="9600" smtClean="0"/>
              <a:t>R</a:t>
            </a:r>
            <a:r>
              <a:rPr lang="en-AU" sz="6000" smtClean="0"/>
              <a:t> </a:t>
            </a:r>
            <a:r>
              <a:rPr lang="en-AU" sz="4800" smtClean="0"/>
              <a:t>word</a:t>
            </a:r>
          </a:p>
          <a:p>
            <a:pPr marL="742950" lvl="1" indent="-285750" eaLnBrk="1" hangingPunct="1"/>
            <a:r>
              <a:rPr lang="en-AU" sz="4400" smtClean="0"/>
              <a:t>for better of for worse?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8604</TotalTime>
  <Words>2484</Words>
  <Application>Microsoft Office PowerPoint</Application>
  <PresentationFormat>On-screen Show (4:3)</PresentationFormat>
  <Paragraphs>359</Paragraphs>
  <Slides>61</Slides>
  <Notes>12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Human Ingenuity,ethics and the articulation between MYP &amp; DP</vt:lpstr>
      <vt:lpstr>The 2002 Adelaide Challenge</vt:lpstr>
      <vt:lpstr>Learner Profile should  be</vt:lpstr>
      <vt:lpstr>Today’s points of focus</vt:lpstr>
      <vt:lpstr>ToK: problems to be raised</vt:lpstr>
      <vt:lpstr>Slide 6</vt:lpstr>
      <vt:lpstr>Are these the key questions?</vt:lpstr>
      <vt:lpstr>An ATL aside: Sept 2005 Other possible G Qs</vt:lpstr>
      <vt:lpstr>A common thread in all this?</vt:lpstr>
      <vt:lpstr>The R word: reflection</vt:lpstr>
      <vt:lpstr>Slide 11</vt:lpstr>
      <vt:lpstr>Reclaiming the R territory</vt:lpstr>
      <vt:lpstr>Human Ingenuity</vt:lpstr>
      <vt:lpstr>Slide 14</vt:lpstr>
      <vt:lpstr>Human Ingenuity</vt:lpstr>
      <vt:lpstr>Relativism? Absolutism?</vt:lpstr>
      <vt:lpstr> LP as Character education?</vt:lpstr>
      <vt:lpstr>Alfie Kohn:  How not to teach values</vt:lpstr>
      <vt:lpstr>Kohn’s 2 meanings of Character Education</vt:lpstr>
      <vt:lpstr>Masquerading Monism</vt:lpstr>
      <vt:lpstr>Indoctrination</vt:lpstr>
      <vt:lpstr>“Forest of Virtue” approach</vt:lpstr>
      <vt:lpstr>Constructivist stance &amp; LP</vt:lpstr>
      <vt:lpstr>Kohn’s 5 basic questions</vt:lpstr>
      <vt:lpstr>1. At what level are problems addressed?</vt:lpstr>
      <vt:lpstr>2 What is the underlying theory of human nature? </vt:lpstr>
      <vt:lpstr>3 What is the ultimate goal? </vt:lpstr>
      <vt:lpstr>4 Which values are promoted? </vt:lpstr>
      <vt:lpstr>5 How is learning thought to take place?</vt:lpstr>
      <vt:lpstr>LP is not absolutist</vt:lpstr>
      <vt:lpstr>Isaiah Berlin on Pluralism</vt:lpstr>
      <vt:lpstr>These quotations</vt:lpstr>
      <vt:lpstr>Berlin again</vt:lpstr>
      <vt:lpstr>Diana Eck: Harvard Project on Pluralism</vt:lpstr>
      <vt:lpstr>Brilliant Horacek</vt:lpstr>
      <vt:lpstr>Sacks: The Dignity of Difference</vt:lpstr>
      <vt:lpstr>HH the Aga Khan</vt:lpstr>
      <vt:lpstr>New globalism &amp; new tribalism</vt:lpstr>
      <vt:lpstr>Slide 39</vt:lpstr>
      <vt:lpstr>Reclaiming the R word</vt:lpstr>
      <vt:lpstr>Reflection</vt:lpstr>
      <vt:lpstr>The worthwhile</vt:lpstr>
      <vt:lpstr> Prompts for the worthwhile</vt:lpstr>
      <vt:lpstr>Service Learning rubric ?</vt:lpstr>
      <vt:lpstr>Initiation and planning by students  (example)</vt:lpstr>
      <vt:lpstr>Reflection (example)</vt:lpstr>
      <vt:lpstr>Weaknesses in application of MYP planner</vt:lpstr>
      <vt:lpstr>Habits of mind</vt:lpstr>
      <vt:lpstr>PC ?</vt:lpstr>
      <vt:lpstr>The enemies</vt:lpstr>
      <vt:lpstr>Aga Khan “strands”for curriculum construction</vt:lpstr>
      <vt:lpstr>What are my values ?</vt:lpstr>
      <vt:lpstr>Kurt Hahn (Peterson 1987)</vt:lpstr>
      <vt:lpstr>In summary…  the Learner Profile requires</vt:lpstr>
      <vt:lpstr>Slide 55</vt:lpstr>
      <vt:lpstr>Time for reflection!</vt:lpstr>
      <vt:lpstr>ToK</vt:lpstr>
      <vt:lpstr>Useful References</vt:lpstr>
      <vt:lpstr>And some more…</vt:lpstr>
      <vt:lpstr>Additional References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cp:lastModifiedBy>
  <cp:revision>811</cp:revision>
  <dcterms:created xsi:type="dcterms:W3CDTF">2009-01-31T01:02:49Z</dcterms:created>
  <dcterms:modified xsi:type="dcterms:W3CDTF">2009-04-21T07:57:12Z</dcterms:modified>
</cp:coreProperties>
</file>